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Prima</c:v>
                </c:pt>
              </c:strCache>
            </c:strRef>
          </c:tx>
          <c:spPr>
            <a:solidFill>
              <a:srgbClr val="94A3B8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Raccolta</c:v>
                </c:pt>
                <c:pt idx="1">
                  <c:v>Estrazione</c:v>
                </c:pt>
                <c:pt idx="2">
                  <c:v>Controllo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30</c:v>
                </c:pt>
                <c:pt idx="2">
                  <c:v>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Dopo</c:v>
                </c:pt>
              </c:strCache>
            </c:strRef>
          </c:tx>
          <c:spPr>
            <a:solidFill>
              <a:srgbClr val="0F172A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Raccolta</c:v>
                </c:pt>
                <c:pt idx="1">
                  <c:v>Estrazione</c:v>
                </c:pt>
                <c:pt idx="2">
                  <c:v>Controllo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3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300">
                  <a:solidFill>
                    <a:srgbClr val="0F172A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C0CCDA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0CCD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64748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Domande</c:v>
                </c:pt>
              </c:strCache>
            </c:strRef>
          </c:tx>
          <c:spPr>
            <a:ln w="38100">
              <a:solidFill>
                <a:srgbClr val="0F172A"/>
              </a:solidFill>
            </a:ln>
          </c:spPr>
          <c:marker>
            <c:spPr>
              <a:solidFill>
                <a:srgbClr val="0F172A"/>
              </a:solidFill>
              <a:ln>
                <a:noFill/>
              </a:ln>
            </c:spPr>
          </c:marker>
          <c:cat>
            <c:strRef>
              <c:f>Sheet1!$A$2:$A$9</c:f>
              <c:strCache>
                <c:ptCount val="8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  <c:pt idx="7">
                  <c:v>S8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120</c:v>
                </c:pt>
                <c:pt idx="1">
                  <c:v>180</c:v>
                </c:pt>
                <c:pt idx="2">
                  <c:v>260</c:v>
                </c:pt>
                <c:pt idx="3">
                  <c:v>310</c:v>
                </c:pt>
                <c:pt idx="4">
                  <c:v>420</c:v>
                </c:pt>
                <c:pt idx="5">
                  <c:v>470</c:v>
                </c:pt>
                <c:pt idx="6">
                  <c:v>560</c:v>
                </c:pt>
                <c:pt idx="7">
                  <c:v>640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C0CCDA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C0CCD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rgbClr val="64748B"/>
          </a:solidFill>
          <a:latin typeface="Inter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Copertin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vo biciclo" descr="Biciclo (decorativo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5388" y="2743"/>
            <a:ext cx="9601200" cy="8569071"/>
          </a:xfrm>
          <a:prstGeom prst="rect">
            <a:avLst/>
          </a:prstGeom>
        </p:spPr>
      </p:pic>
      <p:pic>
        <p:nvPicPr>
          <p:cNvPr id="3" name="Logo" descr="Logo Enrico Dele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905" y="640080"/>
            <a:ext cx="1051560" cy="1056695"/>
          </a:xfrm>
          <a:prstGeom prst="rect">
            <a:avLst/>
          </a:prstGeom>
        </p:spPr>
      </p:pic>
      <p:sp>
        <p:nvSpPr>
          <p:cNvPr id="4" name="Etichetta"/>
          <p:cNvSpPr>
            <a:spLocks noGrp="1"/>
          </p:cNvSpPr>
          <p:nvPr>
            <p:ph type="body" sz="quarter" idx="14" hasCustomPrompt="1"/>
          </p:nvPr>
        </p:nvSpPr>
        <p:spPr>
          <a:xfrm>
            <a:off x="609905" y="2240280"/>
            <a:ext cx="7498080" cy="36576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4"/>
                </a:solidFill>
                <a:latin typeface="IBM Plex Mono"/>
              </a:defRPr>
            </a:lvl1pPr>
          </a:lstStyle>
          <a:p>
            <a:r>
              <a:rPr lang="it-IT"/>
              <a:t>Tipo di documento</a:t>
            </a:r>
          </a:p>
        </p:txBody>
      </p:sp>
      <p:sp>
        <p:nvSpPr>
          <p:cNvPr id="5" name="Titolo"/>
          <p:cNvSpPr>
            <a:spLocks noGrp="1"/>
          </p:cNvSpPr>
          <p:nvPr>
            <p:ph type="title" hasCustomPrompt="1"/>
          </p:nvPr>
        </p:nvSpPr>
        <p:spPr>
          <a:xfrm>
            <a:off x="609905" y="2606040"/>
            <a:ext cx="7498080" cy="18288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95000"/>
              </a:lnSpc>
              <a:buNone/>
              <a:defRPr sz="5400" b="0">
                <a:solidFill>
                  <a:srgbClr val="F8FAFC"/>
                </a:solidFill>
              </a:defRPr>
            </a:lvl1pPr>
          </a:lstStyle>
          <a:p>
            <a:r>
              <a:rPr lang="it-IT"/>
              <a:t>Titolo della presentazione</a:t>
            </a:r>
          </a:p>
        </p:txBody>
      </p:sp>
      <p:sp>
        <p:nvSpPr>
          <p:cNvPr id="6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609905" y="4617720"/>
            <a:ext cx="6766560" cy="54864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400" b="0">
                <a:solidFill>
                  <a:schemeClr val="accent5"/>
                </a:solidFill>
                <a:latin typeface="+mn-lt"/>
              </a:defRPr>
            </a:lvl1pPr>
          </a:lstStyle>
          <a:p>
            <a:r>
              <a:rPr lang="it-IT"/>
              <a:t>Sottotitolo o perimetro</a:t>
            </a:r>
          </a:p>
        </p:txBody>
      </p:sp>
      <p:sp>
        <p:nvSpPr>
          <p:cNvPr id="7" name="Dettagli"/>
          <p:cNvSpPr>
            <a:spLocks noGrp="1"/>
          </p:cNvSpPr>
          <p:nvPr>
            <p:ph type="body" sz="quarter" idx="13" hasCustomPrompt="1"/>
          </p:nvPr>
        </p:nvSpPr>
        <p:spPr>
          <a:xfrm>
            <a:off x="609905" y="6126480"/>
            <a:ext cx="7498080" cy="32004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b="0">
                <a:solidFill>
                  <a:schemeClr val="accent5"/>
                </a:solidFill>
                <a:latin typeface="IBM Plex Mono"/>
              </a:defRPr>
            </a:lvl1pPr>
          </a:lstStyle>
          <a:p>
            <a:r>
              <a:rPr lang="it-IT"/>
              <a:t>Cliente · 1 ottobre 2026</a:t>
            </a:r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Chi so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10972190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3" name="Titolo"/>
          <p:cNvSpPr>
            <a:spLocks noGrp="1"/>
          </p:cNvSpPr>
          <p:nvPr>
            <p:ph type="title" hasCustomPrompt="1"/>
          </p:nvPr>
        </p:nvSpPr>
        <p:spPr>
          <a:xfrm>
            <a:off x="609905" y="914400"/>
            <a:ext cx="10972190" cy="1051560"/>
          </a:xfrm>
        </p:spPr>
        <p:txBody>
          <a:bodyPr lIns="0" tIns="0" rIns="0" bIns="0" anchor="b">
            <a:normAutofit/>
          </a:bodyPr>
          <a:lstStyle/>
          <a:p>
            <a:r>
              <a:rPr lang="it-IT"/>
              <a:t>Enrico Deleo</a:t>
            </a:r>
          </a:p>
        </p:txBody>
      </p:sp>
      <p:sp>
        <p:nvSpPr>
          <p:cNvPr id="4" name="Sottotitolo"/>
          <p:cNvSpPr>
            <a:spLocks noGrp="1"/>
          </p:cNvSpPr>
          <p:nvPr>
            <p:ph type="body" sz="quarter" idx="10" hasCustomPrompt="1"/>
          </p:nvPr>
        </p:nvSpPr>
        <p:spPr>
          <a:xfrm>
            <a:off x="609905" y="2011680"/>
            <a:ext cx="10972190" cy="45720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it-IT"/>
              <a:t>Sottotitolo facoltativo: cosa ricordare</a:t>
            </a:r>
          </a:p>
        </p:txBody>
      </p:sp>
      <p:sp>
        <p:nvSpPr>
          <p:cNvPr id="5" name="Testo"/>
          <p:cNvSpPr>
            <a:spLocks noGrp="1"/>
          </p:cNvSpPr>
          <p:nvPr>
            <p:ph idx="1" hasCustomPrompt="1"/>
          </p:nvPr>
        </p:nvSpPr>
        <p:spPr>
          <a:xfrm>
            <a:off x="609905" y="2743200"/>
            <a:ext cx="6583680" cy="3246120"/>
          </a:xfrm>
        </p:spPr>
        <p:txBody>
          <a:bodyPr lIns="0" tIns="0" rIns="0" bIns="0">
            <a:normAutofit/>
          </a:bodyPr>
          <a:lstStyle/>
          <a:p>
            <a:r>
              <a:rPr lang="it-IT"/>
              <a:t>Breve presentazione: esperienza, ruolo, risultati</a:t>
            </a:r>
          </a:p>
        </p:txBody>
      </p:sp>
      <p:sp>
        <p:nvSpPr>
          <p:cNvPr id="6" name="Fondo foto"/>
          <p:cNvSpPr/>
          <p:nvPr userDrawn="1"/>
        </p:nvSpPr>
        <p:spPr>
          <a:xfrm>
            <a:off x="7818120" y="1828800"/>
            <a:ext cx="3566160" cy="356616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Foto"/>
          <p:cNvSpPr>
            <a:spLocks noGrp="1"/>
          </p:cNvSpPr>
          <p:nvPr>
            <p:ph type="pic" idx="20" hasCustomPrompt="1"/>
          </p:nvPr>
        </p:nvSpPr>
        <p:spPr>
          <a:xfrm>
            <a:off x="7818120" y="1828800"/>
            <a:ext cx="3566160" cy="3566160"/>
          </a:xfrm>
          <a:prstGeom prst="ellipse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it-IT"/>
              <a:t>Foto</a:t>
            </a:r>
          </a:p>
        </p:txBody>
      </p:sp>
      <p:sp>
        <p:nvSpPr>
          <p:cNvPr id="8" name="Piè di pagina"/>
          <p:cNvSpPr>
            <a:spLocks noGrp="1"/>
          </p:cNvSpPr>
          <p:nvPr>
            <p:ph type="ftr" sz="quarter" idx="11" hasCustomPrompt="1"/>
          </p:nvPr>
        </p:nvSpPr>
        <p:spPr>
          <a:xfrm>
            <a:off x="609905" y="6355080"/>
            <a:ext cx="8229600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0">
  <p:cSld name="Indic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vo biciclo" descr="Biciclo (decorativo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5720" y="2818295"/>
            <a:ext cx="8229600" cy="7344918"/>
          </a:xfrm>
          <a:prstGeom prst="rect">
            <a:avLst/>
          </a:prstGeom>
        </p:spPr>
      </p:pic>
      <p:sp>
        <p:nvSpPr>
          <p:cNvPr id="3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10972190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5"/>
                </a:solidFill>
                <a:latin typeface="IBM Plex Mono"/>
              </a:defRPr>
            </a:lvl1pPr>
          </a:lstStyle>
          <a:p>
            <a:r>
              <a:rPr lang="it-IT"/>
              <a:t>Indice</a:t>
            </a:r>
          </a:p>
        </p:txBody>
      </p:sp>
      <p:sp>
        <p:nvSpPr>
          <p:cNvPr id="4" name="Sezione 1"/>
          <p:cNvSpPr>
            <a:spLocks noGrp="1"/>
          </p:cNvSpPr>
          <p:nvPr>
            <p:ph type="body" sz="quarter" idx="21" hasCustomPrompt="1"/>
          </p:nvPr>
        </p:nvSpPr>
        <p:spPr>
          <a:xfrm>
            <a:off x="609905" y="1051560"/>
            <a:ext cx="7863840" cy="960120"/>
          </a:xfrm>
          <a:custGeom>
            <a:avLst/>
            <a:gdLst/>
            <a:ahLst/>
            <a:cxnLst/>
            <a:rect l="0" t="0" r="r" b="b"/>
            <a:pathLst>
              <a:path w="7863840" h="960120" fill="none">
                <a:moveTo>
                  <a:pt x="0" y="0"/>
                </a:moveTo>
                <a:lnTo>
                  <a:pt x="7863840" y="0"/>
                </a:lnTo>
              </a:path>
            </a:pathLst>
          </a:custGeom>
          <a:noFill/>
          <a:ln w="9525">
            <a:solidFill>
              <a:srgbClr val="1E293B"/>
            </a:solidFill>
          </a:ln>
        </p:spPr>
        <p:txBody>
          <a:bodyPr lIns="1005840" tIns="109728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rgbClr val="F8FAFC"/>
                </a:solidFill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0">
                <a:solidFill>
                  <a:schemeClr val="accent5"/>
                </a:solidFill>
              </a:defRPr>
            </a:lvl2pPr>
          </a:lstStyle>
          <a:p>
            <a:r>
              <a:rPr lang="it-IT"/>
              <a:t>Sezione 1</a:t>
            </a:r>
          </a:p>
        </p:txBody>
      </p:sp>
      <p:sp>
        <p:nvSpPr>
          <p:cNvPr id="5" name="Numero sezione 1"/>
          <p:cNvSpPr>
            <a:spLocks noGrp="1"/>
          </p:cNvSpPr>
          <p:nvPr>
            <p:ph type="body" sz="quarter" idx="22" hasCustomPrompt="1"/>
          </p:nvPr>
        </p:nvSpPr>
        <p:spPr>
          <a:xfrm>
            <a:off x="609905" y="1271016"/>
            <a:ext cx="822960" cy="32004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600" b="0">
                <a:solidFill>
                  <a:schemeClr val="accent5"/>
                </a:solidFill>
                <a:latin typeface="IBM Plex Mono"/>
              </a:defRPr>
            </a:lvl1pPr>
          </a:lstStyle>
          <a:p>
            <a:r>
              <a:rPr lang="it-IT"/>
              <a:t>01</a:t>
            </a:r>
          </a:p>
        </p:txBody>
      </p:sp>
      <p:sp>
        <p:nvSpPr>
          <p:cNvPr id="6" name="Sezione 2"/>
          <p:cNvSpPr>
            <a:spLocks noGrp="1"/>
          </p:cNvSpPr>
          <p:nvPr>
            <p:ph type="body" sz="quarter" idx="23" hasCustomPrompt="1"/>
          </p:nvPr>
        </p:nvSpPr>
        <p:spPr>
          <a:xfrm>
            <a:off x="609905" y="2011680"/>
            <a:ext cx="7863840" cy="960120"/>
          </a:xfrm>
          <a:custGeom>
            <a:avLst/>
            <a:gdLst/>
            <a:ahLst/>
            <a:cxnLst/>
            <a:rect l="0" t="0" r="r" b="b"/>
            <a:pathLst>
              <a:path w="7863840" h="960120" fill="none">
                <a:moveTo>
                  <a:pt x="0" y="0"/>
                </a:moveTo>
                <a:lnTo>
                  <a:pt x="7863840" y="0"/>
                </a:lnTo>
              </a:path>
            </a:pathLst>
          </a:custGeom>
          <a:noFill/>
          <a:ln w="9525">
            <a:solidFill>
              <a:srgbClr val="1E293B"/>
            </a:solidFill>
          </a:ln>
        </p:spPr>
        <p:txBody>
          <a:bodyPr lIns="1005840" tIns="109728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rgbClr val="F8FAFC"/>
                </a:solidFill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0">
                <a:solidFill>
                  <a:schemeClr val="accent5"/>
                </a:solidFill>
              </a:defRPr>
            </a:lvl2pPr>
          </a:lstStyle>
          <a:p>
            <a:r>
              <a:rPr lang="it-IT"/>
              <a:t>Sezione 2</a:t>
            </a:r>
          </a:p>
        </p:txBody>
      </p:sp>
      <p:sp>
        <p:nvSpPr>
          <p:cNvPr id="7" name="Numero sezione 2"/>
          <p:cNvSpPr>
            <a:spLocks noGrp="1"/>
          </p:cNvSpPr>
          <p:nvPr>
            <p:ph type="body" sz="quarter" idx="24" hasCustomPrompt="1"/>
          </p:nvPr>
        </p:nvSpPr>
        <p:spPr>
          <a:xfrm>
            <a:off x="609905" y="2231136"/>
            <a:ext cx="822960" cy="32004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600" b="0">
                <a:solidFill>
                  <a:schemeClr val="accent5"/>
                </a:solidFill>
                <a:latin typeface="IBM Plex Mono"/>
              </a:defRPr>
            </a:lvl1pPr>
          </a:lstStyle>
          <a:p>
            <a:r>
              <a:rPr lang="it-IT"/>
              <a:t>02</a:t>
            </a:r>
          </a:p>
        </p:txBody>
      </p:sp>
      <p:sp>
        <p:nvSpPr>
          <p:cNvPr id="8" name="Sezione 3"/>
          <p:cNvSpPr>
            <a:spLocks noGrp="1"/>
          </p:cNvSpPr>
          <p:nvPr>
            <p:ph type="body" sz="quarter" idx="25" hasCustomPrompt="1"/>
          </p:nvPr>
        </p:nvSpPr>
        <p:spPr>
          <a:xfrm>
            <a:off x="609905" y="2971800"/>
            <a:ext cx="7863840" cy="960120"/>
          </a:xfrm>
          <a:custGeom>
            <a:avLst/>
            <a:gdLst/>
            <a:ahLst/>
            <a:cxnLst/>
            <a:rect l="0" t="0" r="r" b="b"/>
            <a:pathLst>
              <a:path w="7863840" h="960120" fill="none">
                <a:moveTo>
                  <a:pt x="0" y="0"/>
                </a:moveTo>
                <a:lnTo>
                  <a:pt x="7863840" y="0"/>
                </a:lnTo>
              </a:path>
            </a:pathLst>
          </a:custGeom>
          <a:noFill/>
          <a:ln w="9525">
            <a:solidFill>
              <a:srgbClr val="1E293B"/>
            </a:solidFill>
          </a:ln>
        </p:spPr>
        <p:txBody>
          <a:bodyPr lIns="1005840" tIns="109728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rgbClr val="F8FAFC"/>
                </a:solidFill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0">
                <a:solidFill>
                  <a:schemeClr val="accent5"/>
                </a:solidFill>
              </a:defRPr>
            </a:lvl2pPr>
          </a:lstStyle>
          <a:p>
            <a:r>
              <a:rPr lang="it-IT"/>
              <a:t>Sezione 3</a:t>
            </a:r>
          </a:p>
        </p:txBody>
      </p:sp>
      <p:sp>
        <p:nvSpPr>
          <p:cNvPr id="9" name="Numero sezione 3"/>
          <p:cNvSpPr>
            <a:spLocks noGrp="1"/>
          </p:cNvSpPr>
          <p:nvPr>
            <p:ph type="body" sz="quarter" idx="26" hasCustomPrompt="1"/>
          </p:nvPr>
        </p:nvSpPr>
        <p:spPr>
          <a:xfrm>
            <a:off x="609905" y="3191256"/>
            <a:ext cx="822960" cy="32004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600" b="0">
                <a:solidFill>
                  <a:schemeClr val="accent5"/>
                </a:solidFill>
                <a:latin typeface="IBM Plex Mono"/>
              </a:defRPr>
            </a:lvl1pPr>
          </a:lstStyle>
          <a:p>
            <a:r>
              <a:rPr lang="it-IT"/>
              <a:t>03</a:t>
            </a:r>
          </a:p>
        </p:txBody>
      </p:sp>
      <p:sp>
        <p:nvSpPr>
          <p:cNvPr id="10" name="Sezione 4"/>
          <p:cNvSpPr>
            <a:spLocks noGrp="1"/>
          </p:cNvSpPr>
          <p:nvPr>
            <p:ph type="body" sz="quarter" idx="27" hasCustomPrompt="1"/>
          </p:nvPr>
        </p:nvSpPr>
        <p:spPr>
          <a:xfrm>
            <a:off x="609905" y="3931920"/>
            <a:ext cx="7863840" cy="960120"/>
          </a:xfrm>
          <a:custGeom>
            <a:avLst/>
            <a:gdLst/>
            <a:ahLst/>
            <a:cxnLst/>
            <a:rect l="0" t="0" r="r" b="b"/>
            <a:pathLst>
              <a:path w="7863840" h="960120" fill="none">
                <a:moveTo>
                  <a:pt x="0" y="0"/>
                </a:moveTo>
                <a:lnTo>
                  <a:pt x="7863840" y="0"/>
                </a:lnTo>
              </a:path>
            </a:pathLst>
          </a:custGeom>
          <a:noFill/>
          <a:ln w="9525">
            <a:solidFill>
              <a:srgbClr val="1E293B"/>
            </a:solidFill>
          </a:ln>
        </p:spPr>
        <p:txBody>
          <a:bodyPr lIns="1005840" tIns="109728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rgbClr val="F8FAFC"/>
                </a:solidFill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0">
                <a:solidFill>
                  <a:schemeClr val="accent5"/>
                </a:solidFill>
              </a:defRPr>
            </a:lvl2pPr>
          </a:lstStyle>
          <a:p>
            <a:r>
              <a:rPr lang="it-IT"/>
              <a:t>Sezione 4</a:t>
            </a:r>
          </a:p>
        </p:txBody>
      </p:sp>
      <p:sp>
        <p:nvSpPr>
          <p:cNvPr id="11" name="Numero sezione 4"/>
          <p:cNvSpPr>
            <a:spLocks noGrp="1"/>
          </p:cNvSpPr>
          <p:nvPr>
            <p:ph type="body" sz="quarter" idx="28" hasCustomPrompt="1"/>
          </p:nvPr>
        </p:nvSpPr>
        <p:spPr>
          <a:xfrm>
            <a:off x="609905" y="4151376"/>
            <a:ext cx="822960" cy="32004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600" b="0">
                <a:solidFill>
                  <a:schemeClr val="accent5"/>
                </a:solidFill>
                <a:latin typeface="IBM Plex Mono"/>
              </a:defRPr>
            </a:lvl1pPr>
          </a:lstStyle>
          <a:p>
            <a:r>
              <a:rPr lang="it-IT"/>
              <a:t>04</a:t>
            </a:r>
          </a:p>
        </p:txBody>
      </p:sp>
      <p:sp>
        <p:nvSpPr>
          <p:cNvPr id="12" name="Sezione 5"/>
          <p:cNvSpPr>
            <a:spLocks noGrp="1"/>
          </p:cNvSpPr>
          <p:nvPr>
            <p:ph type="body" sz="quarter" idx="29" hasCustomPrompt="1"/>
          </p:nvPr>
        </p:nvSpPr>
        <p:spPr>
          <a:xfrm>
            <a:off x="609905" y="4892040"/>
            <a:ext cx="7863840" cy="960120"/>
          </a:xfrm>
          <a:custGeom>
            <a:avLst/>
            <a:gdLst/>
            <a:ahLst/>
            <a:cxnLst/>
            <a:rect l="0" t="0" r="r" b="b"/>
            <a:pathLst>
              <a:path w="7863840" h="960120" fill="none">
                <a:moveTo>
                  <a:pt x="0" y="0"/>
                </a:moveTo>
                <a:lnTo>
                  <a:pt x="7863840" y="0"/>
                </a:lnTo>
              </a:path>
            </a:pathLst>
          </a:custGeom>
          <a:noFill/>
          <a:ln w="9525">
            <a:solidFill>
              <a:srgbClr val="1E293B"/>
            </a:solidFill>
          </a:ln>
        </p:spPr>
        <p:txBody>
          <a:bodyPr lIns="1005840" tIns="109728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>
                <a:solidFill>
                  <a:srgbClr val="F8FAFC"/>
                </a:solidFill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0">
                <a:solidFill>
                  <a:schemeClr val="accent5"/>
                </a:solidFill>
              </a:defRPr>
            </a:lvl2pPr>
          </a:lstStyle>
          <a:p>
            <a:r>
              <a:rPr lang="it-IT"/>
              <a:t>Sezione 5</a:t>
            </a:r>
          </a:p>
        </p:txBody>
      </p:sp>
      <p:sp>
        <p:nvSpPr>
          <p:cNvPr id="13" name="Numero sezione 5"/>
          <p:cNvSpPr>
            <a:spLocks noGrp="1"/>
          </p:cNvSpPr>
          <p:nvPr>
            <p:ph type="body" sz="quarter" idx="30" hasCustomPrompt="1"/>
          </p:nvPr>
        </p:nvSpPr>
        <p:spPr>
          <a:xfrm>
            <a:off x="609905" y="5111496"/>
            <a:ext cx="822960" cy="32004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600" b="0">
                <a:solidFill>
                  <a:schemeClr val="accent5"/>
                </a:solidFill>
                <a:latin typeface="IBM Plex Mono"/>
              </a:defRPr>
            </a:lvl1pPr>
          </a:lstStyle>
          <a:p>
            <a:r>
              <a:rPr lang="it-IT"/>
              <a:t>05</a:t>
            </a:r>
          </a:p>
        </p:txBody>
      </p:sp>
      <p:sp>
        <p:nvSpPr>
          <p:cNvPr id="15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5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Afferm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10972190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3" name="Titolo"/>
          <p:cNvSpPr>
            <a:spLocks noGrp="1"/>
          </p:cNvSpPr>
          <p:nvPr>
            <p:ph type="title" hasCustomPrompt="1"/>
          </p:nvPr>
        </p:nvSpPr>
        <p:spPr>
          <a:xfrm>
            <a:off x="609905" y="1371600"/>
            <a:ext cx="10241280" cy="4206240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95000"/>
              </a:lnSpc>
              <a:buNone/>
              <a:defRPr sz="6000" b="0"/>
            </a:lvl1pPr>
          </a:lstStyle>
          <a:p>
            <a:r>
              <a:rPr lang="it-IT"/>
              <a:t>Una frase che resta.</a:t>
            </a:r>
          </a:p>
        </p:txBody>
      </p:sp>
      <p:sp>
        <p:nvSpPr>
          <p:cNvPr id="4" name="Piè di pagina"/>
          <p:cNvSpPr>
            <a:spLocks noGrp="1"/>
          </p:cNvSpPr>
          <p:nvPr>
            <p:ph type="ftr" sz="quarter" idx="11" hasCustomPrompt="1"/>
          </p:nvPr>
        </p:nvSpPr>
        <p:spPr>
          <a:xfrm>
            <a:off x="609905" y="6355080"/>
            <a:ext cx="8229600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5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10972190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3" name="Titolo"/>
          <p:cNvSpPr>
            <a:spLocks noGrp="1"/>
          </p:cNvSpPr>
          <p:nvPr>
            <p:ph type="title" hasCustomPrompt="1"/>
          </p:nvPr>
        </p:nvSpPr>
        <p:spPr>
          <a:xfrm>
            <a:off x="609905" y="914400"/>
            <a:ext cx="10972190" cy="1051560"/>
          </a:xfrm>
        </p:spPr>
        <p:txBody>
          <a:bodyPr lIns="0" tIns="0" rIns="0" bIns="0" anchor="b">
            <a:normAutofit/>
          </a:bodyPr>
          <a:lstStyle/>
          <a:p>
            <a:r>
              <a:rPr lang="it-IT"/>
              <a:t>Titolo della slide: un’idea sola</a:t>
            </a:r>
          </a:p>
        </p:txBody>
      </p:sp>
      <p:sp>
        <p:nvSpPr>
          <p:cNvPr id="4" name="Sottotitolo"/>
          <p:cNvSpPr>
            <a:spLocks noGrp="1"/>
          </p:cNvSpPr>
          <p:nvPr>
            <p:ph type="body" sz="quarter" idx="10" hasCustomPrompt="1"/>
          </p:nvPr>
        </p:nvSpPr>
        <p:spPr>
          <a:xfrm>
            <a:off x="609905" y="2011680"/>
            <a:ext cx="10972190" cy="45720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it-IT"/>
              <a:t>Sottotitolo facoltativo: cosa ricordare</a:t>
            </a:r>
          </a:p>
        </p:txBody>
      </p:sp>
      <p:sp>
        <p:nvSpPr>
          <p:cNvPr id="5" name="Riga 1"/>
          <p:cNvSpPr>
            <a:spLocks noGrp="1"/>
          </p:cNvSpPr>
          <p:nvPr>
            <p:ph type="body" sz="quarter" idx="33" hasCustomPrompt="1"/>
          </p:nvPr>
        </p:nvSpPr>
        <p:spPr>
          <a:xfrm>
            <a:off x="609905" y="2514600"/>
            <a:ext cx="10972190" cy="960120"/>
          </a:xfrm>
          <a:custGeom>
            <a:avLst/>
            <a:gdLst/>
            <a:ahLst/>
            <a:cxnLst/>
            <a:rect l="0" t="0" r="r" b="b"/>
            <a:pathLst>
              <a:path w="10972190" h="960120" fill="none">
                <a:moveTo>
                  <a:pt x="0" y="0"/>
                </a:moveTo>
                <a:lnTo>
                  <a:pt x="1097219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  <p:txBody>
          <a:bodyPr lIns="914400" tIns="146304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600" b="0">
                <a:solidFill>
                  <a:schemeClr val="accent3"/>
                </a:solidFill>
              </a:defRPr>
            </a:lvl2pPr>
          </a:lstStyle>
          <a:p>
            <a:r>
              <a:rPr lang="it-IT"/>
              <a:t>Un’affermazione per riga</a:t>
            </a:r>
          </a:p>
          <a:p>
            <a:r>
              <a:rPr lang="it-IT"/>
              <a:t>Dettaglio facoltativo</a:t>
            </a:r>
          </a:p>
        </p:txBody>
      </p:sp>
      <p:sp>
        <p:nvSpPr>
          <p:cNvPr id="6" name="Numero riga 1"/>
          <p:cNvSpPr>
            <a:spLocks noGrp="1"/>
          </p:cNvSpPr>
          <p:nvPr>
            <p:ph type="body" sz="quarter" idx="34" hasCustomPrompt="1"/>
          </p:nvPr>
        </p:nvSpPr>
        <p:spPr>
          <a:xfrm>
            <a:off x="609905" y="2697480"/>
            <a:ext cx="731520" cy="27432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01</a:t>
            </a:r>
          </a:p>
        </p:txBody>
      </p:sp>
      <p:sp>
        <p:nvSpPr>
          <p:cNvPr id="7" name="Riga 2"/>
          <p:cNvSpPr>
            <a:spLocks noGrp="1"/>
          </p:cNvSpPr>
          <p:nvPr>
            <p:ph type="body" sz="quarter" idx="35" hasCustomPrompt="1"/>
          </p:nvPr>
        </p:nvSpPr>
        <p:spPr>
          <a:xfrm>
            <a:off x="609905" y="3474720"/>
            <a:ext cx="10972190" cy="960120"/>
          </a:xfrm>
          <a:custGeom>
            <a:avLst/>
            <a:gdLst/>
            <a:ahLst/>
            <a:cxnLst/>
            <a:rect l="0" t="0" r="r" b="b"/>
            <a:pathLst>
              <a:path w="10972190" h="960120" fill="none">
                <a:moveTo>
                  <a:pt x="0" y="0"/>
                </a:moveTo>
                <a:lnTo>
                  <a:pt x="1097219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  <p:txBody>
          <a:bodyPr lIns="914400" tIns="146304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600" b="0">
                <a:solidFill>
                  <a:schemeClr val="accent3"/>
                </a:solidFill>
              </a:defRPr>
            </a:lvl2pPr>
          </a:lstStyle>
          <a:p>
            <a:r>
              <a:rPr lang="it-IT"/>
              <a:t>Un’affermazione per riga</a:t>
            </a:r>
          </a:p>
          <a:p>
            <a:r>
              <a:rPr lang="it-IT"/>
              <a:t>Dettaglio facoltativo</a:t>
            </a:r>
          </a:p>
        </p:txBody>
      </p:sp>
      <p:sp>
        <p:nvSpPr>
          <p:cNvPr id="8" name="Numero riga 2"/>
          <p:cNvSpPr>
            <a:spLocks noGrp="1"/>
          </p:cNvSpPr>
          <p:nvPr>
            <p:ph type="body" sz="quarter" idx="36" hasCustomPrompt="1"/>
          </p:nvPr>
        </p:nvSpPr>
        <p:spPr>
          <a:xfrm>
            <a:off x="609905" y="3657600"/>
            <a:ext cx="731520" cy="27432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02</a:t>
            </a:r>
          </a:p>
        </p:txBody>
      </p:sp>
      <p:sp>
        <p:nvSpPr>
          <p:cNvPr id="9" name="Riga 3"/>
          <p:cNvSpPr>
            <a:spLocks noGrp="1"/>
          </p:cNvSpPr>
          <p:nvPr>
            <p:ph type="body" sz="quarter" idx="37" hasCustomPrompt="1"/>
          </p:nvPr>
        </p:nvSpPr>
        <p:spPr>
          <a:xfrm>
            <a:off x="609905" y="4434840"/>
            <a:ext cx="10972190" cy="960120"/>
          </a:xfrm>
          <a:custGeom>
            <a:avLst/>
            <a:gdLst/>
            <a:ahLst/>
            <a:cxnLst/>
            <a:rect l="0" t="0" r="r" b="b"/>
            <a:pathLst>
              <a:path w="10972190" h="960120" fill="none">
                <a:moveTo>
                  <a:pt x="0" y="0"/>
                </a:moveTo>
                <a:lnTo>
                  <a:pt x="1097219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  <p:txBody>
          <a:bodyPr lIns="914400" tIns="146304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600" b="0">
                <a:solidFill>
                  <a:schemeClr val="accent3"/>
                </a:solidFill>
              </a:defRPr>
            </a:lvl2pPr>
          </a:lstStyle>
          <a:p>
            <a:r>
              <a:rPr lang="it-IT"/>
              <a:t>Un’affermazione per riga</a:t>
            </a:r>
          </a:p>
          <a:p>
            <a:r>
              <a:rPr lang="it-IT"/>
              <a:t>Dettaglio facoltativo</a:t>
            </a:r>
          </a:p>
        </p:txBody>
      </p:sp>
      <p:sp>
        <p:nvSpPr>
          <p:cNvPr id="10" name="Numero riga 3"/>
          <p:cNvSpPr>
            <a:spLocks noGrp="1"/>
          </p:cNvSpPr>
          <p:nvPr>
            <p:ph type="body" sz="quarter" idx="38" hasCustomPrompt="1"/>
          </p:nvPr>
        </p:nvSpPr>
        <p:spPr>
          <a:xfrm>
            <a:off x="609905" y="4617720"/>
            <a:ext cx="731520" cy="27432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03</a:t>
            </a:r>
          </a:p>
        </p:txBody>
      </p:sp>
      <p:sp>
        <p:nvSpPr>
          <p:cNvPr id="11" name="Riga 4"/>
          <p:cNvSpPr>
            <a:spLocks noGrp="1"/>
          </p:cNvSpPr>
          <p:nvPr>
            <p:ph type="body" sz="quarter" idx="39" hasCustomPrompt="1"/>
          </p:nvPr>
        </p:nvSpPr>
        <p:spPr>
          <a:xfrm>
            <a:off x="609905" y="5394960"/>
            <a:ext cx="10972190" cy="960120"/>
          </a:xfrm>
          <a:custGeom>
            <a:avLst/>
            <a:gdLst/>
            <a:ahLst/>
            <a:cxnLst/>
            <a:rect l="0" t="0" r="r" b="b"/>
            <a:pathLst>
              <a:path w="10972190" h="960120" fill="none">
                <a:moveTo>
                  <a:pt x="0" y="0"/>
                </a:moveTo>
                <a:lnTo>
                  <a:pt x="1097219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  <p:txBody>
          <a:bodyPr lIns="914400" tIns="146304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300"/>
              </a:spcBef>
              <a:buNone/>
              <a:defRPr sz="1600" b="0">
                <a:solidFill>
                  <a:schemeClr val="accent3"/>
                </a:solidFill>
              </a:defRPr>
            </a:lvl2pPr>
          </a:lstStyle>
          <a:p>
            <a:r>
              <a:rPr lang="it-IT"/>
              <a:t>Un’affermazione per riga</a:t>
            </a:r>
          </a:p>
          <a:p>
            <a:r>
              <a:rPr lang="it-IT"/>
              <a:t>Dettaglio facoltativo</a:t>
            </a:r>
          </a:p>
        </p:txBody>
      </p:sp>
      <p:sp>
        <p:nvSpPr>
          <p:cNvPr id="12" name="Numero riga 4"/>
          <p:cNvSpPr>
            <a:spLocks noGrp="1"/>
          </p:cNvSpPr>
          <p:nvPr>
            <p:ph type="body" sz="quarter" idx="40" hasCustomPrompt="1"/>
          </p:nvPr>
        </p:nvSpPr>
        <p:spPr>
          <a:xfrm>
            <a:off x="609905" y="5577840"/>
            <a:ext cx="731520" cy="27432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04</a:t>
            </a:r>
          </a:p>
        </p:txBody>
      </p:sp>
      <p:sp>
        <p:nvSpPr>
          <p:cNvPr id="13" name="Piè di pagina"/>
          <p:cNvSpPr>
            <a:spLocks noGrp="1"/>
          </p:cNvSpPr>
          <p:nvPr>
            <p:ph type="ftr" sz="quarter" idx="11" hasCustomPrompt="1"/>
          </p:nvPr>
        </p:nvSpPr>
        <p:spPr>
          <a:xfrm>
            <a:off x="609905" y="6355080"/>
            <a:ext cx="8229600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1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10972190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3" name="Titolo"/>
          <p:cNvSpPr>
            <a:spLocks noGrp="1"/>
          </p:cNvSpPr>
          <p:nvPr>
            <p:ph type="title" hasCustomPrompt="1"/>
          </p:nvPr>
        </p:nvSpPr>
        <p:spPr>
          <a:xfrm>
            <a:off x="609905" y="914400"/>
            <a:ext cx="10972190" cy="1051560"/>
          </a:xfrm>
        </p:spPr>
        <p:txBody>
          <a:bodyPr lIns="0" tIns="0" rIns="0" bIns="0" anchor="b">
            <a:normAutofit/>
          </a:bodyPr>
          <a:lstStyle/>
          <a:p>
            <a:r>
              <a:rPr lang="it-IT"/>
              <a:t>Titolo della slide: un’idea sola</a:t>
            </a:r>
          </a:p>
        </p:txBody>
      </p:sp>
      <p:sp>
        <p:nvSpPr>
          <p:cNvPr id="4" name="Sottotitolo"/>
          <p:cNvSpPr>
            <a:spLocks noGrp="1"/>
          </p:cNvSpPr>
          <p:nvPr>
            <p:ph type="body" sz="quarter" idx="10" hasCustomPrompt="1"/>
          </p:nvPr>
        </p:nvSpPr>
        <p:spPr>
          <a:xfrm>
            <a:off x="609905" y="2011680"/>
            <a:ext cx="10972190" cy="45720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it-IT"/>
              <a:t>Sottotitolo facoltativo: cosa ricordare</a:t>
            </a:r>
          </a:p>
        </p:txBody>
      </p:sp>
      <p:sp>
        <p:nvSpPr>
          <p:cNvPr id="5" name="Contenuto"/>
          <p:cNvSpPr>
            <a:spLocks noGrp="1"/>
          </p:cNvSpPr>
          <p:nvPr>
            <p:ph idx="1" hasCustomPrompt="1"/>
          </p:nvPr>
        </p:nvSpPr>
        <p:spPr>
          <a:xfrm>
            <a:off x="609905" y="2743200"/>
            <a:ext cx="10972190" cy="3246120"/>
          </a:xfrm>
        </p:spPr>
        <p:txBody>
          <a:bodyPr lIns="0" tIns="0" rIns="0" bIns="0">
            <a:normAutofit/>
          </a:bodyPr>
          <a:lstStyle/>
          <a:p>
            <a:r>
              <a:rPr lang="it-IT"/>
              <a:t>Fai clic per modificare il testo</a:t>
            </a:r>
          </a:p>
          <a:p>
            <a:r>
              <a:rPr lang="it-IT"/>
              <a:t>Secondo livello</a:t>
            </a:r>
          </a:p>
        </p:txBody>
      </p:sp>
      <p:sp>
        <p:nvSpPr>
          <p:cNvPr id="6" name="Piè di pagina"/>
          <p:cNvSpPr>
            <a:spLocks noGrp="1"/>
          </p:cNvSpPr>
          <p:nvPr>
            <p:ph type="ftr" sz="quarter" idx="11" hasCustomPrompt="1"/>
          </p:nvPr>
        </p:nvSpPr>
        <p:spPr>
          <a:xfrm>
            <a:off x="609905" y="6355080"/>
            <a:ext cx="8229600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7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 destro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4937455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4" name="Titolo"/>
          <p:cNvSpPr>
            <a:spLocks noGrp="1"/>
          </p:cNvSpPr>
          <p:nvPr>
            <p:ph type="title" hasCustomPrompt="1"/>
          </p:nvPr>
        </p:nvSpPr>
        <p:spPr>
          <a:xfrm>
            <a:off x="609905" y="914400"/>
            <a:ext cx="4937455" cy="1554480"/>
          </a:xfrm>
        </p:spPr>
        <p:txBody>
          <a:bodyPr lIns="0" tIns="0" rIns="0" bIns="0" anchor="b">
            <a:normAutofit/>
          </a:bodyPr>
          <a:lstStyle/>
          <a:p>
            <a:r>
              <a:rPr lang="it-IT"/>
              <a:t>Titolo: da qui a lì</a:t>
            </a:r>
          </a:p>
        </p:txBody>
      </p:sp>
      <p:sp>
        <p:nvSpPr>
          <p:cNvPr id="5" name="Etichetta sinistra"/>
          <p:cNvSpPr>
            <a:spLocks noGrp="1"/>
          </p:cNvSpPr>
          <p:nvPr>
            <p:ph type="body" sz="quarter" idx="13" hasCustomPrompt="1"/>
          </p:nvPr>
        </p:nvSpPr>
        <p:spPr>
          <a:xfrm>
            <a:off x="609905" y="2743200"/>
            <a:ext cx="4937455" cy="32004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Prima</a:t>
            </a:r>
          </a:p>
        </p:txBody>
      </p:sp>
      <p:sp>
        <p:nvSpPr>
          <p:cNvPr id="6" name="Colonna sinistra"/>
          <p:cNvSpPr>
            <a:spLocks noGrp="1"/>
          </p:cNvSpPr>
          <p:nvPr>
            <p:ph idx="1" hasCustomPrompt="1"/>
          </p:nvPr>
        </p:nvSpPr>
        <p:spPr>
          <a:xfrm>
            <a:off x="609905" y="3200400"/>
            <a:ext cx="4937455" cy="274320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400"/>
              </a:spcBef>
              <a:buNone/>
              <a:defRPr sz="2800" b="0">
                <a:solidFill>
                  <a:schemeClr val="accent3"/>
                </a:solidFill>
              </a:defRPr>
            </a:lvl1pPr>
          </a:lstStyle>
          <a:p>
            <a:r>
              <a:rPr lang="it-IT"/>
              <a:t>Come è oggi</a:t>
            </a:r>
          </a:p>
          <a:p>
            <a:r>
              <a:rPr lang="it-IT"/>
              <a:t>Un punto per riga</a:t>
            </a:r>
          </a:p>
        </p:txBody>
      </p:sp>
      <p:sp>
        <p:nvSpPr>
          <p:cNvPr id="7" name="Etichetta"/>
          <p:cNvSpPr>
            <a:spLocks noGrp="1"/>
          </p:cNvSpPr>
          <p:nvPr>
            <p:ph type="body" sz="quarter" idx="14" hasCustomPrompt="1"/>
          </p:nvPr>
        </p:nvSpPr>
        <p:spPr>
          <a:xfrm>
            <a:off x="6705905" y="2743200"/>
            <a:ext cx="4937455" cy="32004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4"/>
                </a:solidFill>
                <a:latin typeface="IBM Plex Mono"/>
              </a:defRPr>
            </a:lvl1pPr>
          </a:lstStyle>
          <a:p>
            <a:r>
              <a:rPr lang="it-IT"/>
              <a:t>Dopo</a:t>
            </a:r>
          </a:p>
        </p:txBody>
      </p:sp>
      <p:sp>
        <p:nvSpPr>
          <p:cNvPr id="8" name="Colonna destra"/>
          <p:cNvSpPr>
            <a:spLocks noGrp="1"/>
          </p:cNvSpPr>
          <p:nvPr>
            <p:ph idx="2" hasCustomPrompt="1"/>
          </p:nvPr>
        </p:nvSpPr>
        <p:spPr>
          <a:xfrm>
            <a:off x="6705905" y="3200400"/>
            <a:ext cx="4937455" cy="274320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1400"/>
              </a:spcBef>
              <a:buNone/>
              <a:defRPr sz="2800" b="0">
                <a:solidFill>
                  <a:srgbClr val="F8FAFC"/>
                </a:solidFill>
                <a:latin typeface="+mj-lt"/>
              </a:defRPr>
            </a:lvl1pPr>
          </a:lstStyle>
          <a:p>
            <a:r>
              <a:rPr lang="it-IT"/>
              <a:t>Come sarà</a:t>
            </a:r>
          </a:p>
          <a:p>
            <a:r>
              <a:rPr lang="it-IT"/>
              <a:t>Un punto per riga</a:t>
            </a:r>
          </a:p>
        </p:txBody>
      </p:sp>
      <p:sp>
        <p:nvSpPr>
          <p:cNvPr id="9" name="Piè di pagina"/>
          <p:cNvSpPr>
            <a:spLocks noGrp="1"/>
          </p:cNvSpPr>
          <p:nvPr>
            <p:ph type="ftr" sz="quarter" idx="11" hasCustomPrompt="1"/>
          </p:nvPr>
        </p:nvSpPr>
        <p:spPr>
          <a:xfrm>
            <a:off x="609905" y="6355080"/>
            <a:ext cx="4937455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5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0">
  <p:cSld name="Tr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10972190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3" name="Titolo"/>
          <p:cNvSpPr>
            <a:spLocks noGrp="1"/>
          </p:cNvSpPr>
          <p:nvPr>
            <p:ph type="title" hasCustomPrompt="1"/>
          </p:nvPr>
        </p:nvSpPr>
        <p:spPr>
          <a:xfrm>
            <a:off x="609905" y="914400"/>
            <a:ext cx="10972190" cy="1051560"/>
          </a:xfrm>
        </p:spPr>
        <p:txBody>
          <a:bodyPr lIns="0" tIns="0" rIns="0" bIns="0" anchor="b">
            <a:normAutofit/>
          </a:bodyPr>
          <a:lstStyle/>
          <a:p>
            <a:r>
              <a:rPr lang="it-IT"/>
              <a:t>Titolo della slide: un’idea sola</a:t>
            </a:r>
          </a:p>
        </p:txBody>
      </p:sp>
      <p:sp>
        <p:nvSpPr>
          <p:cNvPr id="4" name="Sottotitolo"/>
          <p:cNvSpPr>
            <a:spLocks noGrp="1"/>
          </p:cNvSpPr>
          <p:nvPr>
            <p:ph type="body" sz="quarter" idx="10" hasCustomPrompt="1"/>
          </p:nvPr>
        </p:nvSpPr>
        <p:spPr>
          <a:xfrm>
            <a:off x="609905" y="2011680"/>
            <a:ext cx="10972190" cy="45720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it-IT"/>
              <a:t>Sottotitolo facoltativo: cosa ricordare</a:t>
            </a:r>
          </a:p>
        </p:txBody>
      </p:sp>
      <p:sp>
        <p:nvSpPr>
          <p:cNvPr id="5" name="Card 1"/>
          <p:cNvSpPr/>
          <p:nvPr userDrawn="1"/>
        </p:nvSpPr>
        <p:spPr>
          <a:xfrm>
            <a:off x="609905" y="3017520"/>
            <a:ext cx="3444037" cy="2971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6" name="Card 1 testo"/>
          <p:cNvSpPr>
            <a:spLocks noGrp="1"/>
          </p:cNvSpPr>
          <p:nvPr>
            <p:ph idx="13" hasCustomPrompt="1"/>
          </p:nvPr>
        </p:nvSpPr>
        <p:spPr>
          <a:xfrm>
            <a:off x="975665" y="3337560"/>
            <a:ext cx="2712517" cy="242316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4400" b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1400"/>
              </a:spcBef>
              <a:buNone/>
              <a:defRPr sz="2600" b="0">
                <a:solidFill>
                  <a:schemeClr val="tx1"/>
                </a:solidFill>
                <a:latin typeface="+mj-lt"/>
              </a:defRPr>
            </a:lvl2pPr>
            <a:lvl3pPr marL="0" indent="0">
              <a:spcBef>
                <a:spcPts val="600"/>
              </a:spcBef>
              <a:buNone/>
              <a:defRPr sz="1800" b="0">
                <a:solidFill>
                  <a:schemeClr val="tx2"/>
                </a:solidFill>
              </a:defRPr>
            </a:lvl3pPr>
          </a:lstStyle>
          <a:p>
            <a:r>
              <a:rPr lang="it-IT"/>
              <a:t>01</a:t>
            </a:r>
          </a:p>
          <a:p>
            <a:r>
              <a:rPr lang="it-IT"/>
              <a:t>Titolo card</a:t>
            </a:r>
          </a:p>
          <a:p>
            <a:r>
              <a:rPr lang="it-IT"/>
              <a:t>Testo della card</a:t>
            </a:r>
          </a:p>
        </p:txBody>
      </p:sp>
      <p:sp>
        <p:nvSpPr>
          <p:cNvPr id="7" name="Card 2"/>
          <p:cNvSpPr/>
          <p:nvPr userDrawn="1"/>
        </p:nvSpPr>
        <p:spPr>
          <a:xfrm>
            <a:off x="4373982" y="3017520"/>
            <a:ext cx="3444037" cy="2971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ard 2 testo"/>
          <p:cNvSpPr>
            <a:spLocks noGrp="1"/>
          </p:cNvSpPr>
          <p:nvPr>
            <p:ph idx="14" hasCustomPrompt="1"/>
          </p:nvPr>
        </p:nvSpPr>
        <p:spPr>
          <a:xfrm>
            <a:off x="4739742" y="3337560"/>
            <a:ext cx="2712517" cy="242316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4400" b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1400"/>
              </a:spcBef>
              <a:buNone/>
              <a:defRPr sz="2600" b="0">
                <a:solidFill>
                  <a:schemeClr val="tx1"/>
                </a:solidFill>
                <a:latin typeface="+mj-lt"/>
              </a:defRPr>
            </a:lvl2pPr>
            <a:lvl3pPr marL="0" indent="0">
              <a:spcBef>
                <a:spcPts val="600"/>
              </a:spcBef>
              <a:buNone/>
              <a:defRPr sz="1800" b="0">
                <a:solidFill>
                  <a:schemeClr val="tx2"/>
                </a:solidFill>
              </a:defRPr>
            </a:lvl3pPr>
          </a:lstStyle>
          <a:p>
            <a:r>
              <a:rPr lang="it-IT"/>
              <a:t>02</a:t>
            </a:r>
          </a:p>
          <a:p>
            <a:r>
              <a:rPr lang="it-IT"/>
              <a:t>Titolo card</a:t>
            </a:r>
          </a:p>
          <a:p>
            <a:r>
              <a:rPr lang="it-IT"/>
              <a:t>Testo della card</a:t>
            </a:r>
          </a:p>
        </p:txBody>
      </p:sp>
      <p:sp>
        <p:nvSpPr>
          <p:cNvPr id="9" name="Card 3"/>
          <p:cNvSpPr/>
          <p:nvPr userDrawn="1"/>
        </p:nvSpPr>
        <p:spPr>
          <a:xfrm>
            <a:off x="8138058" y="3017520"/>
            <a:ext cx="3444037" cy="2971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Card 3 testo"/>
          <p:cNvSpPr>
            <a:spLocks noGrp="1"/>
          </p:cNvSpPr>
          <p:nvPr>
            <p:ph idx="15" hasCustomPrompt="1"/>
          </p:nvPr>
        </p:nvSpPr>
        <p:spPr>
          <a:xfrm>
            <a:off x="8503818" y="3337560"/>
            <a:ext cx="2712517" cy="242316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4400" b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1400"/>
              </a:spcBef>
              <a:buNone/>
              <a:defRPr sz="2600" b="0">
                <a:solidFill>
                  <a:schemeClr val="tx1"/>
                </a:solidFill>
                <a:latin typeface="+mj-lt"/>
              </a:defRPr>
            </a:lvl2pPr>
            <a:lvl3pPr marL="0" indent="0">
              <a:spcBef>
                <a:spcPts val="600"/>
              </a:spcBef>
              <a:buNone/>
              <a:defRPr sz="1800" b="0">
                <a:solidFill>
                  <a:schemeClr val="tx2"/>
                </a:solidFill>
              </a:defRPr>
            </a:lvl3pPr>
          </a:lstStyle>
          <a:p>
            <a:r>
              <a:rPr lang="it-IT"/>
              <a:t>03</a:t>
            </a:r>
          </a:p>
          <a:p>
            <a:r>
              <a:rPr lang="it-IT"/>
              <a:t>Titolo card</a:t>
            </a:r>
          </a:p>
          <a:p>
            <a:r>
              <a:rPr lang="it-IT"/>
              <a:t>Testo della card</a:t>
            </a:r>
          </a:p>
        </p:txBody>
      </p:sp>
      <p:sp>
        <p:nvSpPr>
          <p:cNvPr id="11" name="Piè di pagina"/>
          <p:cNvSpPr>
            <a:spLocks noGrp="1"/>
          </p:cNvSpPr>
          <p:nvPr>
            <p:ph type="ftr" sz="quarter" idx="11" hasCustomPrompt="1"/>
          </p:nvPr>
        </p:nvSpPr>
        <p:spPr>
          <a:xfrm>
            <a:off x="609905" y="6355080"/>
            <a:ext cx="8229600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0">
  <p:cSld name="Proces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10972190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3" name="Titolo"/>
          <p:cNvSpPr>
            <a:spLocks noGrp="1"/>
          </p:cNvSpPr>
          <p:nvPr>
            <p:ph type="title" hasCustomPrompt="1"/>
          </p:nvPr>
        </p:nvSpPr>
        <p:spPr>
          <a:xfrm>
            <a:off x="609905" y="914400"/>
            <a:ext cx="10972190" cy="1051560"/>
          </a:xfrm>
        </p:spPr>
        <p:txBody>
          <a:bodyPr lIns="0" tIns="0" rIns="0" bIns="0" anchor="b">
            <a:normAutofit/>
          </a:bodyPr>
          <a:lstStyle/>
          <a:p>
            <a:r>
              <a:rPr lang="it-IT"/>
              <a:t>Titolo della slide: un’idea sola</a:t>
            </a:r>
          </a:p>
        </p:txBody>
      </p:sp>
      <p:sp>
        <p:nvSpPr>
          <p:cNvPr id="4" name="Sottotitolo"/>
          <p:cNvSpPr>
            <a:spLocks noGrp="1"/>
          </p:cNvSpPr>
          <p:nvPr>
            <p:ph type="body" sz="quarter" idx="10" hasCustomPrompt="1"/>
          </p:nvPr>
        </p:nvSpPr>
        <p:spPr>
          <a:xfrm>
            <a:off x="609905" y="2011680"/>
            <a:ext cx="10972190" cy="45720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it-IT"/>
              <a:t>Sottotitolo facoltativo: cosa ricordare</a:t>
            </a:r>
          </a:p>
        </p:txBody>
      </p:sp>
      <p:sp>
        <p:nvSpPr>
          <p:cNvPr id="5" name="Linea del processo"/>
          <p:cNvSpPr/>
          <p:nvPr userDrawn="1"/>
        </p:nvSpPr>
        <p:spPr>
          <a:xfrm>
            <a:off x="609905" y="3246120"/>
            <a:ext cx="10972190" cy="182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6" name="Punto 1"/>
          <p:cNvSpPr/>
          <p:nvPr userDrawn="1"/>
        </p:nvSpPr>
        <p:spPr>
          <a:xfrm>
            <a:off x="609905" y="3145536"/>
            <a:ext cx="219456" cy="21945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Passo 1"/>
          <p:cNvSpPr>
            <a:spLocks noGrp="1"/>
          </p:cNvSpPr>
          <p:nvPr>
            <p:ph idx="13" hasCustomPrompt="1"/>
          </p:nvPr>
        </p:nvSpPr>
        <p:spPr>
          <a:xfrm>
            <a:off x="609905" y="3611880"/>
            <a:ext cx="2377288" cy="237744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buNone/>
              <a:defRPr sz="1800" b="0">
                <a:solidFill>
                  <a:schemeClr val="tx2"/>
                </a:solidFill>
              </a:defRPr>
            </a:lvl2pPr>
          </a:lstStyle>
          <a:p>
            <a:r>
              <a:rPr lang="it-IT"/>
              <a:t>01 Passo</a:t>
            </a:r>
          </a:p>
          <a:p>
            <a:r>
              <a:rPr lang="it-IT"/>
              <a:t>Descrizione breve</a:t>
            </a:r>
          </a:p>
        </p:txBody>
      </p:sp>
      <p:sp>
        <p:nvSpPr>
          <p:cNvPr id="8" name="Punto 2"/>
          <p:cNvSpPr/>
          <p:nvPr userDrawn="1"/>
        </p:nvSpPr>
        <p:spPr>
          <a:xfrm>
            <a:off x="3352952" y="3145536"/>
            <a:ext cx="219456" cy="21945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9" name="Passo 2"/>
          <p:cNvSpPr>
            <a:spLocks noGrp="1"/>
          </p:cNvSpPr>
          <p:nvPr>
            <p:ph idx="14" hasCustomPrompt="1"/>
          </p:nvPr>
        </p:nvSpPr>
        <p:spPr>
          <a:xfrm>
            <a:off x="3352952" y="3611880"/>
            <a:ext cx="2377288" cy="237744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buNone/>
              <a:defRPr sz="1800" b="0">
                <a:solidFill>
                  <a:schemeClr val="tx2"/>
                </a:solidFill>
              </a:defRPr>
            </a:lvl2pPr>
          </a:lstStyle>
          <a:p>
            <a:r>
              <a:rPr lang="it-IT"/>
              <a:t>02 Passo</a:t>
            </a:r>
          </a:p>
          <a:p>
            <a:r>
              <a:rPr lang="it-IT"/>
              <a:t>Descrizione breve</a:t>
            </a:r>
          </a:p>
        </p:txBody>
      </p:sp>
      <p:sp>
        <p:nvSpPr>
          <p:cNvPr id="10" name="Punto 3"/>
          <p:cNvSpPr/>
          <p:nvPr userDrawn="1"/>
        </p:nvSpPr>
        <p:spPr>
          <a:xfrm>
            <a:off x="6096000" y="3145536"/>
            <a:ext cx="219456" cy="21945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11" name="Passo 3"/>
          <p:cNvSpPr>
            <a:spLocks noGrp="1"/>
          </p:cNvSpPr>
          <p:nvPr>
            <p:ph idx="15" hasCustomPrompt="1"/>
          </p:nvPr>
        </p:nvSpPr>
        <p:spPr>
          <a:xfrm>
            <a:off x="6096000" y="3611880"/>
            <a:ext cx="2377288" cy="237744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buNone/>
              <a:defRPr sz="1800" b="0">
                <a:solidFill>
                  <a:schemeClr val="tx2"/>
                </a:solidFill>
              </a:defRPr>
            </a:lvl2pPr>
          </a:lstStyle>
          <a:p>
            <a:r>
              <a:rPr lang="it-IT"/>
              <a:t>03 Passo</a:t>
            </a:r>
          </a:p>
          <a:p>
            <a:r>
              <a:rPr lang="it-IT"/>
              <a:t>Descrizione breve</a:t>
            </a:r>
          </a:p>
        </p:txBody>
      </p:sp>
      <p:sp>
        <p:nvSpPr>
          <p:cNvPr id="12" name="Punto 4"/>
          <p:cNvSpPr/>
          <p:nvPr userDrawn="1"/>
        </p:nvSpPr>
        <p:spPr>
          <a:xfrm>
            <a:off x="8839048" y="3145536"/>
            <a:ext cx="219456" cy="21945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13" name="Passo 4"/>
          <p:cNvSpPr>
            <a:spLocks noGrp="1"/>
          </p:cNvSpPr>
          <p:nvPr>
            <p:ph idx="16" hasCustomPrompt="1"/>
          </p:nvPr>
        </p:nvSpPr>
        <p:spPr>
          <a:xfrm>
            <a:off x="8839048" y="3611880"/>
            <a:ext cx="2377288" cy="237744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buNone/>
              <a:defRPr sz="1800" b="0">
                <a:solidFill>
                  <a:schemeClr val="tx2"/>
                </a:solidFill>
              </a:defRPr>
            </a:lvl2pPr>
          </a:lstStyle>
          <a:p>
            <a:r>
              <a:rPr lang="it-IT"/>
              <a:t>04 Passo</a:t>
            </a:r>
          </a:p>
          <a:p>
            <a:r>
              <a:rPr lang="it-IT"/>
              <a:t>Descrizione breve</a:t>
            </a:r>
          </a:p>
        </p:txBody>
      </p:sp>
      <p:sp>
        <p:nvSpPr>
          <p:cNvPr id="14" name="Piè di pagina"/>
          <p:cNvSpPr>
            <a:spLocks noGrp="1"/>
          </p:cNvSpPr>
          <p:nvPr>
            <p:ph type="ftr" sz="quarter" idx="11" hasCustomPrompt="1"/>
          </p:nvPr>
        </p:nvSpPr>
        <p:spPr>
          <a:xfrm>
            <a:off x="609905" y="6355080"/>
            <a:ext cx="8229600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15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 showMasterSp="0">
  <p:cSld name="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10972190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3" name="Titolo"/>
          <p:cNvSpPr>
            <a:spLocks noGrp="1"/>
          </p:cNvSpPr>
          <p:nvPr>
            <p:ph type="title" hasCustomPrompt="1"/>
          </p:nvPr>
        </p:nvSpPr>
        <p:spPr>
          <a:xfrm>
            <a:off x="609905" y="914400"/>
            <a:ext cx="10972190" cy="1051560"/>
          </a:xfrm>
        </p:spPr>
        <p:txBody>
          <a:bodyPr lIns="0" tIns="0" rIns="0" bIns="0" anchor="b">
            <a:normAutofit/>
          </a:bodyPr>
          <a:lstStyle/>
          <a:p>
            <a:r>
              <a:rPr lang="it-IT"/>
              <a:t>Titolo della slide: un’idea sola</a:t>
            </a:r>
          </a:p>
        </p:txBody>
      </p:sp>
      <p:sp>
        <p:nvSpPr>
          <p:cNvPr id="4" name="Sottotitolo"/>
          <p:cNvSpPr>
            <a:spLocks noGrp="1"/>
          </p:cNvSpPr>
          <p:nvPr>
            <p:ph type="body" sz="quarter" idx="10" hasCustomPrompt="1"/>
          </p:nvPr>
        </p:nvSpPr>
        <p:spPr>
          <a:xfrm>
            <a:off x="609905" y="2011680"/>
            <a:ext cx="10972190" cy="45720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it-IT"/>
              <a:t>Sottotitolo facoltativo: cosa ricordare</a:t>
            </a:r>
          </a:p>
        </p:txBody>
      </p:sp>
      <p:sp>
        <p:nvSpPr>
          <p:cNvPr id="5" name="Tabella"/>
          <p:cNvSpPr>
            <a:spLocks noGrp="1"/>
          </p:cNvSpPr>
          <p:nvPr>
            <p:ph type="tbl" idx="1" hasCustomPrompt="1"/>
          </p:nvPr>
        </p:nvSpPr>
        <p:spPr>
          <a:xfrm>
            <a:off x="609905" y="2743200"/>
            <a:ext cx="10972190" cy="3246120"/>
          </a:xfrm>
        </p:spPr>
        <p:txBody>
          <a:bodyPr lIns="0" tIns="0" rIns="0" bIns="0">
            <a:normAutofit/>
          </a:bodyPr>
          <a:lstStyle/>
          <a:p>
            <a:r>
              <a:rPr lang="it-IT"/>
              <a:t>Inserisci una tabella</a:t>
            </a:r>
          </a:p>
        </p:txBody>
      </p:sp>
      <p:sp>
        <p:nvSpPr>
          <p:cNvPr id="6" name="Piè di pagina"/>
          <p:cNvSpPr>
            <a:spLocks noGrp="1"/>
          </p:cNvSpPr>
          <p:nvPr>
            <p:ph type="ftr" sz="quarter" idx="11" hasCustomPrompt="1"/>
          </p:nvPr>
        </p:nvSpPr>
        <p:spPr>
          <a:xfrm>
            <a:off x="609905" y="6355080"/>
            <a:ext cx="8229600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7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0">
  <p:cSld name="Numer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10972190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3" name="Numero"/>
          <p:cNvSpPr>
            <a:spLocks noGrp="1"/>
          </p:cNvSpPr>
          <p:nvPr>
            <p:ph type="body" sz="quarter" idx="13" hasCustomPrompt="1"/>
          </p:nvPr>
        </p:nvSpPr>
        <p:spPr>
          <a:xfrm>
            <a:off x="609905" y="822960"/>
            <a:ext cx="10972190" cy="283464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85000"/>
              </a:lnSpc>
              <a:buNone/>
              <a:defRPr sz="16000" spc="-300" b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it-IT"/>
              <a:t>−30%</a:t>
            </a:r>
          </a:p>
        </p:txBody>
      </p:sp>
      <p:sp>
        <p:nvSpPr>
          <p:cNvPr id="4" name="Cosa misura"/>
          <p:cNvSpPr>
            <a:spLocks noGrp="1"/>
          </p:cNvSpPr>
          <p:nvPr>
            <p:ph type="body" sz="quarter" idx="14" hasCustomPrompt="1"/>
          </p:nvPr>
        </p:nvSpPr>
        <p:spPr>
          <a:xfrm>
            <a:off x="609905" y="3840480"/>
            <a:ext cx="10972190" cy="73152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it-IT"/>
              <a:t>Cosa misura il numero</a:t>
            </a:r>
          </a:p>
        </p:txBody>
      </p:sp>
      <p:sp>
        <p:nvSpPr>
          <p:cNvPr id="5" name="Nota"/>
          <p:cNvSpPr>
            <a:spLocks noGrp="1"/>
          </p:cNvSpPr>
          <p:nvPr>
            <p:ph type="body" idx="1" hasCustomPrompt="1"/>
          </p:nvPr>
        </p:nvSpPr>
        <p:spPr>
          <a:xfrm>
            <a:off x="609905" y="4663440"/>
            <a:ext cx="8229600" cy="118872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0">
                <a:solidFill>
                  <a:schemeClr val="accent3"/>
                </a:solidFill>
              </a:defRPr>
            </a:lvl1pPr>
          </a:lstStyle>
          <a:p>
            <a:r>
              <a:rPr lang="it-IT"/>
              <a:t>Contesto e fonte del dato</a:t>
            </a:r>
          </a:p>
        </p:txBody>
      </p:sp>
      <p:sp>
        <p:nvSpPr>
          <p:cNvPr id="6" name="Piè di pagina"/>
          <p:cNvSpPr>
            <a:spLocks noGrp="1"/>
          </p:cNvSpPr>
          <p:nvPr>
            <p:ph type="ftr" sz="quarter" idx="11" hasCustomPrompt="1"/>
          </p:nvPr>
        </p:nvSpPr>
        <p:spPr>
          <a:xfrm>
            <a:off x="609905" y="6355080"/>
            <a:ext cx="8229600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7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Immagin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magine"/>
          <p:cNvSpPr>
            <a:spLocks noGrp="1"/>
          </p:cNvSpPr>
          <p:nvPr>
            <p:ph type="pic" idx="20" hasCustomPrompt="1"/>
          </p:nvPr>
        </p:nvSpPr>
        <p:spPr>
          <a:xfrm>
            <a:off x="0" y="0"/>
            <a:ext cx="6096000" cy="6858000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it-IT"/>
              <a:t>Immagine</a:t>
            </a:r>
          </a:p>
        </p:txBody>
      </p:sp>
      <p:sp>
        <p:nvSpPr>
          <p:cNvPr id="3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644640" y="640080"/>
            <a:ext cx="4937455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4" name="Titolo"/>
          <p:cNvSpPr>
            <a:spLocks noGrp="1"/>
          </p:cNvSpPr>
          <p:nvPr>
            <p:ph type="title" hasCustomPrompt="1"/>
          </p:nvPr>
        </p:nvSpPr>
        <p:spPr>
          <a:xfrm>
            <a:off x="6644640" y="1005840"/>
            <a:ext cx="4937455" cy="182880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95000"/>
              </a:lnSpc>
              <a:buNone/>
              <a:defRPr sz="4000" b="0"/>
            </a:lvl1pPr>
          </a:lstStyle>
          <a:p>
            <a:r>
              <a:rPr lang="it-IT"/>
              <a:t>Titolo della slide: un’idea sola</a:t>
            </a:r>
          </a:p>
        </p:txBody>
      </p:sp>
      <p:sp>
        <p:nvSpPr>
          <p:cNvPr id="5" name="Testo"/>
          <p:cNvSpPr>
            <a:spLocks noGrp="1"/>
          </p:cNvSpPr>
          <p:nvPr>
            <p:ph idx="1" hasCustomPrompt="1"/>
          </p:nvPr>
        </p:nvSpPr>
        <p:spPr>
          <a:xfrm>
            <a:off x="6644640" y="3017520"/>
            <a:ext cx="4937455" cy="2926080"/>
          </a:xfrm>
        </p:spPr>
        <p:txBody>
          <a:bodyPr lIns="0" tIns="0" rIns="0" bIns="0">
            <a:normAutofit/>
          </a:bodyPr>
          <a:lstStyle/>
          <a:p>
            <a:r>
              <a:rPr lang="it-IT"/>
              <a:t>Fai clic per modificare il testo</a:t>
            </a:r>
          </a:p>
          <a:p>
            <a:r>
              <a:rPr lang="it-IT"/>
              <a:t>Secondo livello</a:t>
            </a:r>
          </a:p>
        </p:txBody>
      </p:sp>
      <p:sp>
        <p:nvSpPr>
          <p:cNvPr id="7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Da portare a ca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10972190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3" name="Titolo"/>
          <p:cNvSpPr>
            <a:spLocks noGrp="1"/>
          </p:cNvSpPr>
          <p:nvPr>
            <p:ph type="title" hasCustomPrompt="1"/>
          </p:nvPr>
        </p:nvSpPr>
        <p:spPr>
          <a:xfrm>
            <a:off x="609905" y="914400"/>
            <a:ext cx="10972190" cy="1051560"/>
          </a:xfrm>
        </p:spPr>
        <p:txBody>
          <a:bodyPr lIns="0" tIns="0" rIns="0" bIns="0" anchor="b">
            <a:normAutofit/>
          </a:bodyPr>
          <a:lstStyle/>
          <a:p>
            <a:r>
              <a:rPr lang="it-IT"/>
              <a:t>Titolo della slide: un’idea sola</a:t>
            </a:r>
          </a:p>
        </p:txBody>
      </p:sp>
      <p:sp>
        <p:nvSpPr>
          <p:cNvPr id="4" name="Sottotitolo"/>
          <p:cNvSpPr>
            <a:spLocks noGrp="1"/>
          </p:cNvSpPr>
          <p:nvPr>
            <p:ph type="body" sz="quarter" idx="10" hasCustomPrompt="1"/>
          </p:nvPr>
        </p:nvSpPr>
        <p:spPr>
          <a:xfrm>
            <a:off x="609905" y="2011680"/>
            <a:ext cx="10972190" cy="45720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it-IT"/>
              <a:t>Sottotitolo facoltativo: cosa ricordare</a:t>
            </a:r>
          </a:p>
        </p:txBody>
      </p:sp>
      <p:sp>
        <p:nvSpPr>
          <p:cNvPr id="5" name="Punti"/>
          <p:cNvSpPr>
            <a:spLocks noGrp="1"/>
          </p:cNvSpPr>
          <p:nvPr>
            <p:ph idx="1" hasCustomPrompt="1"/>
          </p:nvPr>
        </p:nvSpPr>
        <p:spPr>
          <a:xfrm>
            <a:off x="609905" y="2743200"/>
            <a:ext cx="10972190" cy="3246120"/>
          </a:xfrm>
        </p:spPr>
        <p:txBody>
          <a:bodyPr lIns="0" tIns="0" rIns="0" bIns="0">
            <a:normAutofit/>
          </a:bodyPr>
          <a:lstStyle>
            <a:lvl1pPr marL="685800" indent="-685800">
              <a:spcBef>
                <a:spcPts val="1800"/>
              </a:spcBef>
              <a:buClr>
                <a:schemeClr val="accent3"/>
              </a:buClr>
              <a:buFont typeface="Inter SemiBold"/>
              <a:buAutoNum type="arabicPeriod"/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it-IT"/>
              <a:t>Primo punto</a:t>
            </a:r>
          </a:p>
          <a:p>
            <a:r>
              <a:rPr lang="it-IT"/>
              <a:t>Secondo punto</a:t>
            </a:r>
          </a:p>
          <a:p>
            <a:r>
              <a:rPr lang="it-IT"/>
              <a:t>Terzo punto</a:t>
            </a:r>
          </a:p>
        </p:txBody>
      </p:sp>
      <p:sp>
        <p:nvSpPr>
          <p:cNvPr id="6" name="Piè di pagina"/>
          <p:cNvSpPr>
            <a:spLocks noGrp="1"/>
          </p:cNvSpPr>
          <p:nvPr>
            <p:ph type="ftr" sz="quarter" idx="11" hasCustomPrompt="1"/>
          </p:nvPr>
        </p:nvSpPr>
        <p:spPr>
          <a:xfrm>
            <a:off x="609905" y="6355080"/>
            <a:ext cx="8229600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7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Dia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10972190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3" name="Titolo"/>
          <p:cNvSpPr>
            <a:spLocks noGrp="1"/>
          </p:cNvSpPr>
          <p:nvPr>
            <p:ph type="title" hasCustomPrompt="1"/>
          </p:nvPr>
        </p:nvSpPr>
        <p:spPr>
          <a:xfrm>
            <a:off x="609905" y="914400"/>
            <a:ext cx="10972190" cy="1051560"/>
          </a:xfrm>
        </p:spPr>
        <p:txBody>
          <a:bodyPr lIns="0" tIns="0" rIns="0" bIns="0" anchor="b">
            <a:normAutofit/>
          </a:bodyPr>
          <a:lstStyle/>
          <a:p>
            <a:r>
              <a:rPr lang="it-IT"/>
              <a:t>Titolo della slide: un’idea sola</a:t>
            </a:r>
          </a:p>
        </p:txBody>
      </p:sp>
      <p:sp>
        <p:nvSpPr>
          <p:cNvPr id="4" name="Sottotitolo"/>
          <p:cNvSpPr>
            <a:spLocks noGrp="1"/>
          </p:cNvSpPr>
          <p:nvPr>
            <p:ph type="body" sz="quarter" idx="10" hasCustomPrompt="1"/>
          </p:nvPr>
        </p:nvSpPr>
        <p:spPr>
          <a:xfrm>
            <a:off x="609905" y="2011680"/>
            <a:ext cx="10972190" cy="45720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it-IT"/>
              <a:t>Sottotitolo facoltativo: cosa ricordare</a:t>
            </a:r>
          </a:p>
        </p:txBody>
      </p:sp>
      <p:sp>
        <p:nvSpPr>
          <p:cNvPr id="5" name="Piè di pagina"/>
          <p:cNvSpPr>
            <a:spLocks noGrp="1"/>
          </p:cNvSpPr>
          <p:nvPr>
            <p:ph type="ftr" sz="quarter" idx="11" hasCustomPrompt="1"/>
          </p:nvPr>
        </p:nvSpPr>
        <p:spPr>
          <a:xfrm>
            <a:off x="609905" y="6355080"/>
            <a:ext cx="8229600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 showMasterSp="0">
  <p:cSld name="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chetta"/>
          <p:cNvSpPr>
            <a:spLocks noGrp="1"/>
          </p:cNvSpPr>
          <p:nvPr>
            <p:ph type="body" sz="quarter" idx="19" hasCustomPrompt="1"/>
          </p:nvPr>
        </p:nvSpPr>
        <p:spPr>
          <a:xfrm>
            <a:off x="609905" y="640080"/>
            <a:ext cx="10972190" cy="27432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300" cap="all" spc="1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Etichetta di sezione</a:t>
            </a:r>
          </a:p>
        </p:txBody>
      </p:sp>
      <p:sp>
        <p:nvSpPr>
          <p:cNvPr id="3" name="Titolo"/>
          <p:cNvSpPr>
            <a:spLocks noGrp="1"/>
          </p:cNvSpPr>
          <p:nvPr>
            <p:ph type="title" hasCustomPrompt="1"/>
          </p:nvPr>
        </p:nvSpPr>
        <p:spPr>
          <a:xfrm>
            <a:off x="609905" y="914400"/>
            <a:ext cx="10972190" cy="1051560"/>
          </a:xfrm>
        </p:spPr>
        <p:txBody>
          <a:bodyPr lIns="0" tIns="0" rIns="0" bIns="0" anchor="b">
            <a:normAutofit/>
          </a:bodyPr>
          <a:lstStyle/>
          <a:p>
            <a:r>
              <a:rPr lang="it-IT"/>
              <a:t>Titolo della slide: un’idea sola</a:t>
            </a:r>
          </a:p>
        </p:txBody>
      </p:sp>
      <p:sp>
        <p:nvSpPr>
          <p:cNvPr id="4" name="Sottotitolo"/>
          <p:cNvSpPr>
            <a:spLocks noGrp="1"/>
          </p:cNvSpPr>
          <p:nvPr>
            <p:ph type="body" sz="quarter" idx="10" hasCustomPrompt="1"/>
          </p:nvPr>
        </p:nvSpPr>
        <p:spPr>
          <a:xfrm>
            <a:off x="609905" y="2011680"/>
            <a:ext cx="10972190" cy="457200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it-IT"/>
              <a:t>Sottotitolo facoltativo: cosa ricordare</a:t>
            </a:r>
          </a:p>
        </p:txBody>
      </p:sp>
      <p:sp>
        <p:nvSpPr>
          <p:cNvPr id="5" name="Grafico"/>
          <p:cNvSpPr>
            <a:spLocks noGrp="1"/>
          </p:cNvSpPr>
          <p:nvPr>
            <p:ph type="chart" idx="1" hasCustomPrompt="1"/>
          </p:nvPr>
        </p:nvSpPr>
        <p:spPr>
          <a:xfrm>
            <a:off x="609905" y="2743200"/>
            <a:ext cx="7589520" cy="3246120"/>
          </a:xfrm>
        </p:spPr>
        <p:txBody>
          <a:bodyPr lIns="0" tIns="0" rIns="0" bIns="0">
            <a:normAutofit/>
          </a:bodyPr>
          <a:lstStyle/>
          <a:p>
            <a:r>
              <a:rPr lang="it-IT"/>
              <a:t>Inserisci un grafico</a:t>
            </a:r>
          </a:p>
        </p:txBody>
      </p:sp>
      <p:sp>
        <p:nvSpPr>
          <p:cNvPr id="6" name="Lettura"/>
          <p:cNvSpPr>
            <a:spLocks noGrp="1"/>
          </p:cNvSpPr>
          <p:nvPr>
            <p:ph type="body" sz="quarter" idx="13" hasCustomPrompt="1"/>
          </p:nvPr>
        </p:nvSpPr>
        <p:spPr>
          <a:xfrm>
            <a:off x="8656625" y="2926080"/>
            <a:ext cx="2925470" cy="306324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800"/>
              </a:spcBef>
              <a:buNone/>
              <a:defRPr sz="1800" b="0">
                <a:solidFill>
                  <a:schemeClr val="tx2"/>
                </a:solidFill>
              </a:defRPr>
            </a:lvl2pPr>
          </a:lstStyle>
          <a:p>
            <a:r>
              <a:rPr lang="it-IT"/>
              <a:t>Cosa dice il grafico</a:t>
            </a:r>
          </a:p>
          <a:p>
            <a:r>
              <a:rPr lang="it-IT"/>
              <a:t>Perché conta</a:t>
            </a:r>
          </a:p>
        </p:txBody>
      </p:sp>
      <p:sp>
        <p:nvSpPr>
          <p:cNvPr id="7" name="Piè di pagina"/>
          <p:cNvSpPr>
            <a:spLocks noGrp="1"/>
          </p:cNvSpPr>
          <p:nvPr>
            <p:ph type="ftr" sz="quarter" idx="11" hasCustomPrompt="1"/>
          </p:nvPr>
        </p:nvSpPr>
        <p:spPr>
          <a:xfrm>
            <a:off x="609905" y="6355080"/>
            <a:ext cx="8229600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8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ust" preserve="1" showMasterSp="0">
  <p:cSld name="Chiusur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tivo biciclo" descr="Biciclo (decorativo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5388" y="2743"/>
            <a:ext cx="9601200" cy="8569071"/>
          </a:xfrm>
          <a:prstGeom prst="rect">
            <a:avLst/>
          </a:prstGeom>
        </p:spPr>
      </p:pic>
      <p:pic>
        <p:nvPicPr>
          <p:cNvPr id="3" name="Logo" descr="Logo Enrico Dele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905" y="640080"/>
            <a:ext cx="1051560" cy="1056695"/>
          </a:xfrm>
          <a:prstGeom prst="rect">
            <a:avLst/>
          </a:prstGeom>
        </p:spPr>
      </p:pic>
      <p:sp>
        <p:nvSpPr>
          <p:cNvPr id="4" name="Titolo"/>
          <p:cNvSpPr>
            <a:spLocks noGrp="1"/>
          </p:cNvSpPr>
          <p:nvPr>
            <p:ph type="title" hasCustomPrompt="1"/>
          </p:nvPr>
        </p:nvSpPr>
        <p:spPr>
          <a:xfrm>
            <a:off x="609905" y="2377440"/>
            <a:ext cx="7498080" cy="1645920"/>
          </a:xfr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95000"/>
              </a:lnSpc>
              <a:buNone/>
              <a:defRPr sz="6000" b="0">
                <a:solidFill>
                  <a:srgbClr val="F8FAFC"/>
                </a:solidFill>
              </a:defRPr>
            </a:lvl1pPr>
          </a:lstStyle>
          <a:p>
            <a:r>
              <a:rPr lang="it-IT"/>
              <a:t>Grazie</a:t>
            </a:r>
          </a:p>
        </p:txBody>
      </p:sp>
      <p:sp>
        <p:nvSpPr>
          <p:cNvPr id="5" name="Contatti"/>
          <p:cNvSpPr>
            <a:spLocks noGrp="1"/>
          </p:cNvSpPr>
          <p:nvPr>
            <p:ph type="body" sz="quarter" idx="13" hasCustomPrompt="1"/>
          </p:nvPr>
        </p:nvSpPr>
        <p:spPr>
          <a:xfrm>
            <a:off x="609905" y="4206240"/>
            <a:ext cx="7498080" cy="128016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000" b="0">
                <a:solidFill>
                  <a:schemeClr val="accent5"/>
                </a:solidFill>
              </a:defRPr>
            </a:lvl1pPr>
          </a:lstStyle>
          <a:p>
            <a:r>
              <a:rPr lang="it-IT"/>
              <a:t>hello@enricodeleo.com</a:t>
            </a:r>
          </a:p>
          <a:p>
            <a:r>
              <a:rPr lang="it-IT"/>
              <a:t>enricodeleo.com</a:t>
            </a:r>
          </a:p>
          <a:p>
            <a:r>
              <a:rPr lang="it-IT"/>
              <a:t>linkedin.com/in/enricodeleo</a:t>
            </a:r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09905" y="914400"/>
            <a:ext cx="10972190" cy="1051560"/>
          </a:xfrm>
        </p:spPr>
        <p:txBody>
          <a:bodyPr lIns="0" tIns="0" rIns="0" bIns="0" anchor="b">
            <a:normAutofit/>
          </a:bodyPr>
          <a:lstStyle/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09905" y="2743200"/>
            <a:ext cx="10972190" cy="3246120"/>
          </a:xfrm>
        </p:spPr>
        <p:txBody>
          <a:bodyPr lIns="0" tIns="0" rIns="0" bIns="0">
            <a:normAutofit/>
          </a:bodyPr>
          <a:lstStyle/>
          <a:p>
            <a:r>
              <a:rPr lang="it-IT"/>
              <a:t>Fai clic per modificare il testo</a:t>
            </a:r>
          </a:p>
          <a:p>
            <a:r>
              <a:rPr lang="it-IT"/>
              <a:t>Secondo livello</a:t>
            </a:r>
          </a:p>
        </p:txBody>
      </p:sp>
      <p:sp>
        <p:nvSpPr>
          <p:cNvPr id="4" name="Piè di pagina"/>
          <p:cNvSpPr>
            <a:spLocks noGrp="1"/>
          </p:cNvSpPr>
          <p:nvPr>
            <p:ph type="ftr" sz="quarter" idx="3" hasCustomPrompt="1"/>
          </p:nvPr>
        </p:nvSpPr>
        <p:spPr>
          <a:xfrm>
            <a:off x="609905" y="6355080"/>
            <a:ext cx="8229600" cy="274320"/>
          </a:xfrm>
        </p:spPr>
        <p:txBody>
          <a:bodyPr lIns="0" tIns="0" rIns="0" bIns="0" anchor="ctr">
            <a:normAutofit/>
          </a:bodyPr>
          <a:lstStyle>
            <a:lvl1pPr algn="l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r>
              <a:rPr lang="it-IT"/>
              <a:t>Enrico Deleo · Titolo del documento</a:t>
            </a:r>
          </a:p>
        </p:txBody>
      </p:sp>
      <p:sp>
        <p:nvSpPr>
          <p:cNvPr id="5" name="Numero diapositiva"/>
          <p:cNvSpPr>
            <a:spLocks noGrp="1"/>
          </p:cNvSpPr>
          <p:nvPr>
            <p:ph type="sldNum" sz="quarter" idx="4"/>
          </p:nvPr>
        </p:nvSpPr>
        <p:spPr>
          <a:xfrm>
            <a:off x="10667695" y="6355080"/>
            <a:ext cx="914400" cy="274320"/>
          </a:xfrm>
        </p:spPr>
        <p:txBody>
          <a:bodyPr lIns="0" tIns="0" rIns="0" bIns="0" anchor="ctr">
            <a:normAutofit/>
          </a:bodyPr>
          <a:lstStyle>
            <a:lvl1pPr algn="r">
              <a:defRPr sz="1000" b="0">
                <a:solidFill>
                  <a:schemeClr val="accent3"/>
                </a:solidFill>
                <a:latin typeface="IBM Plex Mono"/>
              </a:defRPr>
            </a:lvl1pPr>
          </a:lstStyle>
          <a:p>
            <a:fld id="{B6F15528-21DE-4FAA-801E-634DDDAF4B2B}" type="slidenum">
              <a:rPr lang="it-IT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xStyles>
    <p:titleStyle>
      <a:lvl1pPr algn="l" rtl="0" eaLnBrk="1" latinLnBrk="0" hangingPunct="1">
        <a:lnSpc>
          <a:spcPct val="95000"/>
        </a:lnSpc>
        <a:spcBef>
          <a:spcPct val="0"/>
        </a:spcBef>
        <a:buNone/>
        <a:defRPr sz="4800" b="0" kern="0" spc="-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rtl="0" eaLnBrk="1" latinLnBrk="0" hangingPunct="1">
        <a:lnSpc>
          <a:spcPct val="115000"/>
        </a:lnSpc>
        <a:spcBef>
          <a:spcPts val="1200"/>
        </a:spcBef>
        <a:buClr>
          <a:schemeClr val="accent3"/>
        </a:buClr>
        <a:buSzPct val="55000"/>
        <a:buFont typeface="Arial"/>
        <a:buChar char="■"/>
        <a:defRPr sz="2400" kern="0">
          <a:solidFill>
            <a:schemeClr val="tx2"/>
          </a:solidFill>
          <a:latin typeface="+mn-lt"/>
          <a:ea typeface="+mn-ea"/>
          <a:cs typeface="+mn-cs"/>
        </a:defRPr>
      </a:lvl1pPr>
      <a:lvl2pPr marL="571500" indent="-285750" algn="l" rtl="0" eaLnBrk="1" latinLnBrk="0" hangingPunct="1">
        <a:lnSpc>
          <a:spcPct val="115000"/>
        </a:lnSpc>
        <a:spcBef>
          <a:spcPts val="600"/>
        </a:spcBef>
        <a:buClr>
          <a:schemeClr val="accent3"/>
        </a:buClr>
        <a:buSzPct val="55000"/>
        <a:buFont typeface="Arial"/>
        <a:buChar char="■"/>
        <a:defRPr sz="2000" kern="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285750" algn="l" rtl="0" eaLnBrk="1" latinLnBrk="0" hangingPunct="1">
        <a:lnSpc>
          <a:spcPct val="115000"/>
        </a:lnSpc>
        <a:spcBef>
          <a:spcPts val="600"/>
        </a:spcBef>
        <a:buClr>
          <a:schemeClr val="accent3"/>
        </a:buClr>
        <a:buSzPct val="55000"/>
        <a:buFont typeface="Arial"/>
        <a:buChar char="■"/>
        <a:defRPr sz="2000" kern="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85750" algn="l" rtl="0" eaLnBrk="1" latinLnBrk="0" hangingPunct="1">
        <a:lnSpc>
          <a:spcPct val="115000"/>
        </a:lnSpc>
        <a:spcBef>
          <a:spcPts val="600"/>
        </a:spcBef>
        <a:buClr>
          <a:schemeClr val="accent3"/>
        </a:buClr>
        <a:buSzPct val="55000"/>
        <a:buFont typeface="Arial"/>
        <a:buChar char="■"/>
        <a:defRPr sz="2000" kern="0">
          <a:solidFill>
            <a:schemeClr val="tx2"/>
          </a:solidFill>
          <a:latin typeface="+mn-lt"/>
          <a:ea typeface="+mn-ea"/>
          <a:cs typeface="+mn-cs"/>
        </a:defRPr>
      </a:lvl4pPr>
      <a:lvl5pPr marL="1428750" indent="-285750" algn="l" rtl="0" eaLnBrk="1" latinLnBrk="0" hangingPunct="1">
        <a:lnSpc>
          <a:spcPct val="115000"/>
        </a:lnSpc>
        <a:spcBef>
          <a:spcPts val="600"/>
        </a:spcBef>
        <a:buClr>
          <a:schemeClr val="accent3"/>
        </a:buClr>
        <a:buSzPct val="55000"/>
        <a:buFont typeface="Arial"/>
        <a:buChar char="■"/>
        <a:defRPr sz="2000" kern="0">
          <a:solidFill>
            <a:schemeClr val="tx2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rtl="0" eaLnBrk="1" latinLnBrk="0" hangingPunct="1">
        <a:defRPr sz="1800" kern="0">
          <a:solidFill>
            <a:schemeClr val="tx2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sz="1800" kern="0">
          <a:solidFill>
            <a:schemeClr val="tx2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sz="1800" kern="0">
          <a:solidFill>
            <a:schemeClr val="tx2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sz="1800" kern="0">
          <a:solidFill>
            <a:schemeClr val="tx2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sz="1800" kern="0">
          <a:solidFill>
            <a:schemeClr val="tx2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sz="1800" kern="0">
          <a:solidFill>
            <a:schemeClr val="tx2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sz="1800" kern="0">
          <a:solidFill>
            <a:schemeClr val="tx2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sz="1800" kern="0">
          <a:solidFill>
            <a:schemeClr val="tx2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sz="1800" kern="0">
          <a:solidFill>
            <a:schemeClr val="tx2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hart" Target="../charts/char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hart" Target="../charts/char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>
            <a:pPr/>
            <a:r>
              <a:rPr lang="it-IT"/>
              <a:t>Proposta di progetto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Piattaforma operativa: proposta MVP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/>
            <a:r>
              <a:rPr lang="it-IT"/>
              <a:t>Progettazione e supporto strategico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>
            <a:pPr/>
            <a:r>
              <a:rPr lang="it-IT"/>
              <a:t>Nome cliente · 1 ottobre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Chi sono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Enrico Deleo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0" sz="quarter"/>
          </p:nvPr>
        </p:nvSpPr>
        <p:spPr/>
        <p:txBody>
          <a:bodyPr/>
          <a:lstStyle/>
          <a:p>
            <a:pPr/>
            <a:r>
              <a:rPr lang="it-IT"/>
              <a:t>Fractional CTO &amp; AI Solutions Architect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lang="it-IT"/>
              <a:t>Oltre vent’anni tra prodotto, architettura e team tecnici.</a:t>
            </a:r>
          </a:p>
          <a:p>
            <a:pPr/>
            <a:r>
              <a:rPr lang="it-IT"/>
              <a:t>Porto strategia tecnologica e AI dove servono risultati, non demo.</a:t>
            </a:r>
          </a:p>
          <a:p>
            <a:pPr/>
            <a:r>
              <a:rPr lang="it-IT"/>
              <a:t>Lavoro a fianco del management, con il team interno.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idx="20"/>
          </p:nvPr>
        </p:nvSpPr>
        <p:spPr/>
      </p:sp>
      <p:sp>
        <p:nvSpPr>
          <p:cNvPr id="8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2</a:t>
            </a:fld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Indice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>
            <a:pPr/>
            <a:r>
              <a:rPr lang="it-IT"/>
              <a:t>Contesto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>
            <a:pPr/>
            <a:r>
              <a:rPr lang="it-IT"/>
              <a:t>01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3" sz="quarter"/>
          </p:nvPr>
        </p:nvSpPr>
        <p:spPr/>
        <p:txBody>
          <a:bodyPr/>
          <a:lstStyle/>
          <a:p>
            <a:pPr/>
            <a:r>
              <a:rPr lang="it-IT"/>
              <a:t>Obiettivi e approccio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4" sz="quarter"/>
          </p:nvPr>
        </p:nvSpPr>
        <p:spPr/>
        <p:txBody>
          <a:bodyPr/>
          <a:lstStyle/>
          <a:p>
            <a:pPr/>
            <a:r>
              <a:rPr lang="it-IT"/>
              <a:t>02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5" sz="quarter"/>
          </p:nvPr>
        </p:nvSpPr>
        <p:spPr/>
        <p:txBody>
          <a:bodyPr/>
          <a:lstStyle/>
          <a:p>
            <a:pPr/>
            <a:r>
              <a:rPr lang="it-IT"/>
              <a:t>Piano e investimento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6" sz="quarter"/>
          </p:nvPr>
        </p:nvSpPr>
        <p:spPr/>
        <p:txBody>
          <a:bodyPr/>
          <a:lstStyle/>
          <a:p>
            <a:pPr/>
            <a:r>
              <a:rPr lang="it-IT"/>
              <a:t>03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27" sz="quarter"/>
          </p:nvPr>
        </p:nvSpPr>
        <p:spPr/>
        <p:txBody>
          <a:bodyPr/>
          <a:lstStyle/>
          <a:p>
            <a:pPr/>
            <a:r>
              <a:rPr lang="it-IT"/>
              <a:t>Workshop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8" sz="quarter"/>
          </p:nvPr>
        </p:nvSpPr>
        <p:spPr/>
        <p:txBody>
          <a:bodyPr/>
          <a:lstStyle/>
          <a:p>
            <a:pPr/>
            <a:r>
              <a:rPr lang="it-IT"/>
              <a:t>04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29" sz="quarter"/>
          </p:nvPr>
        </p:nvSpPr>
        <p:spPr/>
        <p:txBody>
          <a:bodyPr/>
          <a:lstStyle/>
          <a:p>
            <a:pPr/>
            <a:r>
              <a:rPr lang="it-IT"/>
              <a:t>Prossimi passi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0" sz="quarter"/>
          </p:nvPr>
        </p:nvSpPr>
        <p:spPr/>
        <p:txBody>
          <a:bodyPr/>
          <a:lstStyle/>
          <a:p>
            <a:pPr/>
            <a:r>
              <a:rPr lang="it-IT"/>
              <a:t>05</a:t>
            </a:r>
          </a:p>
        </p:txBody>
      </p:sp>
      <p:sp>
        <p:nvSpPr>
          <p:cNvPr id="15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3</a:t>
            </a:fld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Indice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>
            <a:pPr/>
            <a:r>
              <a:rPr lang="it-IT" sz="3200">
                <a:latin typeface="Inter SemiBold"/>
              </a:rPr>
              <a:t>Contesto</a:t>
            </a:r>
          </a:p>
          <a:p>
            <a:pPr lvl="1"/>
            <a:r>
              <a:rPr lang="it-IT"/>
              <a:t>Dove siamo oggi e perché conviene cambiare.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FBBF24"/>
                </a:solidFill>
              </a:rPr>
              <a:t>01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3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Obiettivi e approccio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4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02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5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Piano e investimento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6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03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27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Workshop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8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29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Prossimi passi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0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05</a:t>
            </a:r>
          </a:p>
        </p:txBody>
      </p:sp>
      <p:sp>
        <p:nvSpPr>
          <p:cNvPr id="15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4</a:t>
            </a:fld>
            <a:endParaRPr lang="it-I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Il punto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Il problema non è la tecnologia. È il flusso.</a:t>
            </a:r>
          </a:p>
        </p:txBody>
      </p:sp>
      <p:sp>
        <p:nvSpPr>
          <p:cNvPr id="4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5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5</a:t>
            </a:fld>
            <a:endParaRPr lang="it-I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01 · Contesto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Contesto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3" sz="quarter"/>
          </p:nvPr>
        </p:nvSpPr>
        <p:spPr/>
        <p:txBody>
          <a:bodyPr/>
          <a:lstStyle/>
          <a:p>
            <a:pPr/>
            <a:r>
              <a:rPr lang="it-IT"/>
              <a:t>Richieste e assegnazioni passano da fogli, chat e telefonate.</a:t>
            </a:r>
          </a:p>
          <a:p>
            <a:pPr lvl="1"/>
            <a:r>
              <a:rPr lang="it-IT"/>
              <a:t>Ogni passaggio è un punto in cui si perde informazione.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4" sz="quarter"/>
          </p:nvPr>
        </p:nvSpPr>
        <p:spPr/>
        <p:txBody>
          <a:bodyPr/>
          <a:lstStyle/>
          <a:p>
            <a:pPr/>
            <a:r>
              <a:rPr lang="it-IT"/>
              <a:t>01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35" sz="quarter"/>
          </p:nvPr>
        </p:nvSpPr>
        <p:spPr/>
        <p:txBody>
          <a:bodyPr/>
          <a:lstStyle/>
          <a:p>
            <a:pPr/>
            <a:r>
              <a:rPr lang="it-IT"/>
              <a:t>Nessuno vede lo stato del lavoro in tempo reale.</a:t>
            </a:r>
          </a:p>
          <a:p>
            <a:pPr lvl="1"/>
            <a:r>
              <a:rPr lang="it-IT"/>
              <a:t>Lo stato si ricostruisce a mano, ogni volta.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36" sz="quarter"/>
          </p:nvPr>
        </p:nvSpPr>
        <p:spPr/>
        <p:txBody>
          <a:bodyPr/>
          <a:lstStyle/>
          <a:p>
            <a:pPr/>
            <a:r>
              <a:rPr lang="it-IT"/>
              <a:t>02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37" sz="quarter"/>
          </p:nvPr>
        </p:nvSpPr>
        <p:spPr/>
        <p:txBody>
          <a:bodyPr/>
          <a:lstStyle/>
          <a:p>
            <a:pPr/>
            <a:r>
              <a:rPr lang="it-IT"/>
              <a:t>I dati per decidere arrivano tardi, se arrivano.</a:t>
            </a:r>
          </a:p>
          <a:p>
            <a:pPr lvl="1"/>
            <a:r>
              <a:rPr lang="it-IT"/>
              <a:t>Le priorità si fissano a intuito.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38" sz="quarter"/>
          </p:nvPr>
        </p:nvSpPr>
        <p:spPr/>
        <p:txBody>
          <a:bodyPr/>
          <a:lstStyle/>
          <a:p>
            <a:pPr/>
            <a:r>
              <a:rPr lang="it-IT"/>
              <a:t>03</a:t>
            </a:r>
          </a:p>
        </p:txBody>
      </p:sp>
      <p:sp>
        <p:nvSpPr>
          <p:cNvPr id="13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14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6</a:t>
            </a:fld>
            <a:endParaRPr lang="it-I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01 · Contesto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Da qui a lì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>
            <a:pPr/>
            <a:r>
              <a:rPr lang="it-IT"/>
              <a:t>Oggi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lang="it-IT"/>
              <a:t>Strumenti separati</a:t>
            </a:r>
          </a:p>
          <a:p>
            <a:pPr/>
            <a:r>
              <a:rPr lang="it-IT"/>
              <a:t>Stato ricostruito a mano</a:t>
            </a:r>
          </a:p>
          <a:p>
            <a:pPr/>
            <a:r>
              <a:rPr lang="it-IT"/>
              <a:t>Decisioni a intuito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>
            <a:pPr/>
            <a:r>
              <a:rPr lang="it-IT"/>
              <a:t>Domani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2"/>
          </p:nvPr>
        </p:nvSpPr>
        <p:spPr/>
        <p:txBody>
          <a:bodyPr/>
          <a:lstStyle/>
          <a:p>
            <a:pPr/>
            <a:r>
              <a:rPr lang="it-IT"/>
              <a:t>Un solo punto di ingresso</a:t>
            </a:r>
          </a:p>
          <a:p>
            <a:pPr/>
            <a:r>
              <a:rPr lang="it-IT"/>
              <a:t>Stato visibile a tutti</a:t>
            </a:r>
          </a:p>
          <a:p>
            <a:pPr/>
            <a:r>
              <a:rPr lang="it-IT"/>
              <a:t>Decisioni sui dati</a:t>
            </a:r>
          </a:p>
        </p:txBody>
      </p:sp>
      <p:sp>
        <p:nvSpPr>
          <p:cNvPr id="9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7</a:t>
            </a:fld>
            <a:endParaRPr lang="it-I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Indice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Contesto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3" sz="quarter"/>
          </p:nvPr>
        </p:nvSpPr>
        <p:spPr/>
        <p:txBody>
          <a:bodyPr/>
          <a:lstStyle/>
          <a:p>
            <a:pPr/>
            <a:r>
              <a:rPr lang="it-IT" sz="3200">
                <a:latin typeface="Inter SemiBold"/>
              </a:rPr>
              <a:t>Obiettivi e approccio</a:t>
            </a:r>
          </a:p>
          <a:p>
            <a:pPr lvl="1"/>
            <a:r>
              <a:rPr lang="it-IT"/>
              <a:t>Cosa misuriamo e come ci arriviamo.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4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FBBF24"/>
                </a:solidFill>
              </a:rPr>
              <a:t>02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5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Piano e investimento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6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03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27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Workshop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8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29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Prossimi passi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0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05</a:t>
            </a:r>
          </a:p>
        </p:txBody>
      </p:sp>
      <p:sp>
        <p:nvSpPr>
          <p:cNvPr id="15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8</a:t>
            </a:fld>
            <a:endParaRPr lang="it-I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02 · Obiettivi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Tre obiettivi misurabili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/>
            <a:r>
              <a:rPr lang="it-IT"/>
              <a:t>01</a:t>
            </a:r>
          </a:p>
          <a:p>
            <a:pPr lvl="1"/>
            <a:r>
              <a:rPr lang="it-IT"/>
              <a:t>Visibilità</a:t>
            </a:r>
          </a:p>
          <a:p>
            <a:pPr lvl="2"/>
            <a:r>
              <a:rPr lang="it-IT"/>
              <a:t>Stato di ogni richiesta, in tempo reale.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/>
            <a:r>
              <a:rPr lang="it-IT"/>
              <a:t>02</a:t>
            </a:r>
          </a:p>
          <a:p>
            <a:pPr lvl="1"/>
            <a:r>
              <a:rPr lang="it-IT"/>
              <a:t>Efficienza</a:t>
            </a:r>
          </a:p>
          <a:p>
            <a:pPr lvl="2"/>
            <a:r>
              <a:rPr lang="it-IT"/>
              <a:t>Meno ore spese a coordinare.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pPr/>
            <a:r>
              <a:rPr lang="it-IT"/>
              <a:t>03</a:t>
            </a:r>
          </a:p>
          <a:p>
            <a:pPr lvl="1"/>
            <a:r>
              <a:rPr lang="it-IT"/>
              <a:t>Scalabilità</a:t>
            </a:r>
          </a:p>
          <a:p>
            <a:pPr lvl="2"/>
            <a:r>
              <a:rPr lang="it-IT"/>
              <a:t>Più volumi senza più persone.</a:t>
            </a:r>
          </a:p>
        </p:txBody>
      </p:sp>
      <p:sp>
        <p:nvSpPr>
          <p:cNvPr id="11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9</a:t>
            </a:fld>
            <a:endParaRPr lang="it-I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02 · Approccio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Quattro passi, ognuno verificabile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0" sz="quarter"/>
          </p:nvPr>
        </p:nvSpPr>
        <p:spPr/>
        <p:txBody>
          <a:bodyPr/>
          <a:lstStyle/>
          <a:p>
            <a:pPr/>
            <a:r>
              <a:rPr lang="it-IT"/>
              <a:t>Si decide il passo successivo sui dati, non sulle ipotesi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/>
            <a:r>
              <a:rPr lang="it-IT"/>
              <a:t>01 Discovery</a:t>
            </a:r>
          </a:p>
          <a:p>
            <a:pPr lvl="1"/>
            <a:r>
              <a:rPr lang="it-IT"/>
              <a:t>Interviste e mappa del flusso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/>
            <a:r>
              <a:rPr lang="it-IT"/>
              <a:t>02 MVP</a:t>
            </a:r>
          </a:p>
          <a:p>
            <a:pPr lvl="1"/>
            <a:r>
              <a:rPr lang="it-IT"/>
              <a:t>Il flusso più costoso, prima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pPr/>
            <a:r>
              <a:rPr lang="it-IT"/>
              <a:t>03 Pilota</a:t>
            </a:r>
          </a:p>
          <a:p>
            <a:pPr lvl="1"/>
            <a:r>
              <a:rPr lang="it-IT"/>
              <a:t>Uso reale, gruppo ristretto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pPr/>
            <a:r>
              <a:rPr lang="it-IT"/>
              <a:t>04 Scala</a:t>
            </a:r>
          </a:p>
          <a:p>
            <a:pPr lvl="1"/>
            <a:r>
              <a:rPr lang="it-IT"/>
              <a:t>Estensione e integrazioni</a:t>
            </a:r>
          </a:p>
        </p:txBody>
      </p:sp>
      <p:sp>
        <p:nvSpPr>
          <p:cNvPr id="14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15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10</a:t>
            </a:fld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02 · Approccio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Un’architettura che scala</a:t>
            </a:r>
          </a:p>
        </p:txBody>
      </p:sp>
      <p:sp>
        <p:nvSpPr>
          <p:cNvPr id="101" name="Nota cervello"/>
          <p:cNvSpPr/>
          <p:nvPr userDrawn="1"/>
        </p:nvSpPr>
        <p:spPr>
          <a:xfrm>
            <a:off x="609905" y="301752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it-IT" sz="1100" b="0">
                <a:solidFill>
                  <a:schemeClr val="accent3"/>
                </a:solidFill>
                <a:latin typeface="IBM Plex Mono"/>
              </a:rPr>
              <a:t>CERVELLO</a:t>
            </a:r>
          </a:p>
        </p:txBody>
      </p:sp>
      <p:sp>
        <p:nvSpPr>
          <p:cNvPr id="102" name="Scheduler"/>
          <p:cNvSpPr/>
          <p:nvPr userDrawn="1"/>
        </p:nvSpPr>
        <p:spPr>
          <a:xfrm>
            <a:off x="609905" y="3429000"/>
            <a:ext cx="2194560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2000" b="0">
                <a:solidFill>
                  <a:schemeClr val="bg1"/>
                </a:solidFill>
                <a:latin typeface="Inter SemiBold"/>
              </a:rPr>
              <a:t>Scheduler</a:t>
            </a:r>
          </a:p>
          <a:p>
            <a:pPr algn="ctr"/>
            <a:r>
              <a:rPr lang="it-IT" sz="1300" b="0">
                <a:solidFill>
                  <a:schemeClr val="accent5"/>
                </a:solidFill>
                <a:latin typeface="Inter"/>
              </a:rPr>
              <a:t>decide cosa eseguire</a:t>
            </a:r>
          </a:p>
        </p:txBody>
      </p:sp>
      <p:sp>
        <p:nvSpPr>
          <p:cNvPr id="103" name="Nota cuore"/>
          <p:cNvSpPr/>
          <p:nvPr userDrawn="1"/>
        </p:nvSpPr>
        <p:spPr>
          <a:xfrm>
            <a:off x="3353105" y="301752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it-IT" sz="1100" b="0">
                <a:solidFill>
                  <a:schemeClr val="accent3"/>
                </a:solidFill>
                <a:latin typeface="IBM Plex Mono"/>
              </a:rPr>
              <a:t>CUORE</a:t>
            </a:r>
          </a:p>
        </p:txBody>
      </p:sp>
      <p:sp>
        <p:nvSpPr>
          <p:cNvPr id="104" name="Coda e stato"/>
          <p:cNvSpPr/>
          <p:nvPr userDrawn="1"/>
        </p:nvSpPr>
        <p:spPr>
          <a:xfrm>
            <a:off x="3353105" y="3429000"/>
            <a:ext cx="2194560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2000" b="0">
                <a:solidFill>
                  <a:schemeClr val="tx1"/>
                </a:solidFill>
                <a:latin typeface="Inter SemiBold"/>
              </a:rPr>
              <a:t>Coda e stato</a:t>
            </a:r>
          </a:p>
          <a:p>
            <a:pPr algn="ctr"/>
            <a:r>
              <a:rPr lang="it-IT" sz="1300" b="0">
                <a:solidFill>
                  <a:schemeClr val="accent3"/>
                </a:solidFill>
                <a:latin typeface="Inter"/>
              </a:rPr>
              <a:t>lavoro in corso e risultati</a:t>
            </a:r>
          </a:p>
        </p:txBody>
      </p:sp>
      <p:sp>
        <p:nvSpPr>
          <p:cNvPr id="105" name="Gruppo worker"/>
          <p:cNvSpPr/>
          <p:nvPr userDrawn="1"/>
        </p:nvSpPr>
        <p:spPr>
          <a:xfrm>
            <a:off x="6142025" y="2926080"/>
            <a:ext cx="3246120" cy="2926080"/>
          </a:xfrm>
          <a:prstGeom prst="rect">
            <a:avLst/>
          </a:prstGeom>
          <a:noFill/>
          <a:ln w="12700">
            <a:solidFill>
              <a:schemeClr val="accent3"/>
            </a:solidFill>
            <a:prstDash val="dash"/>
          </a:ln>
        </p:spPr>
        <p:txBody>
          <a:bodyPr wrap="square" lIns="109728" tIns="73152" rIns="109728" bIns="73152" rtlCol="0" anchor="ctr">
            <a:noAutofit/>
          </a:bodyPr>
          <a:lstStyle/>
          <a:p>
            <a:endParaRPr lang="it-IT"/>
          </a:p>
        </p:txBody>
      </p:sp>
      <p:sp>
        <p:nvSpPr>
          <p:cNvPr id="106" name="Nota muscoli"/>
          <p:cNvSpPr/>
          <p:nvPr userDrawn="1"/>
        </p:nvSpPr>
        <p:spPr>
          <a:xfrm>
            <a:off x="6416345" y="3017520"/>
            <a:ext cx="26974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it-IT" sz="1100" b="0">
                <a:solidFill>
                  <a:schemeClr val="accent3"/>
                </a:solidFill>
                <a:latin typeface="IBM Plex Mono"/>
              </a:rPr>
              <a:t>MUSCOLI · SI MOLTIPLICANO</a:t>
            </a:r>
          </a:p>
        </p:txBody>
      </p:sp>
      <p:sp>
        <p:nvSpPr>
          <p:cNvPr id="107" name="Output"/>
          <p:cNvSpPr/>
          <p:nvPr userDrawn="1"/>
        </p:nvSpPr>
        <p:spPr>
          <a:xfrm>
            <a:off x="9845345" y="3657600"/>
            <a:ext cx="1736750" cy="91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1800" b="0">
                <a:solidFill>
                  <a:schemeClr val="tx1"/>
                </a:solidFill>
                <a:latin typeface="Inter SemiBold"/>
              </a:rPr>
              <a:t>Archivio</a:t>
            </a:r>
          </a:p>
          <a:p>
            <a:pPr algn="ctr"/>
            <a:r>
              <a:rPr lang="it-IT" sz="1300" b="0">
                <a:solidFill>
                  <a:schemeClr val="accent3"/>
                </a:solidFill>
                <a:latin typeface="Inter"/>
              </a:rPr>
              <a:t>file e report</a:t>
            </a:r>
          </a:p>
        </p:txBody>
      </p:sp>
      <p:cxnSp>
        <p:nvCxnSpPr>
          <p:cNvPr id="108" name="Freccia scheduler"/>
          <p:cNvCxnSpPr/>
          <p:nvPr userDrawn="1"/>
        </p:nvCxnSpPr>
        <p:spPr>
          <a:xfrm>
            <a:off x="2804465" y="4114800"/>
            <a:ext cx="548640" cy="0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cxnSp>
        <p:nvCxnSpPr>
          <p:cNvPr id="109" name="Freccia uscita"/>
          <p:cNvCxnSpPr/>
          <p:nvPr userDrawn="1"/>
        </p:nvCxnSpPr>
        <p:spPr>
          <a:xfrm>
            <a:off x="9388145" y="4114800"/>
            <a:ext cx="457200" cy="0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110" name="Worker 1"/>
          <p:cNvSpPr/>
          <p:nvPr userDrawn="1"/>
        </p:nvSpPr>
        <p:spPr>
          <a:xfrm>
            <a:off x="6416345" y="3474720"/>
            <a:ext cx="2697480" cy="56692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1600" b="0">
                <a:solidFill>
                  <a:schemeClr val="tx1"/>
                </a:solidFill>
                <a:latin typeface="Inter"/>
              </a:rPr>
              <a:t>Worker 1</a:t>
            </a:r>
          </a:p>
        </p:txBody>
      </p:sp>
      <p:cxnSp>
        <p:nvCxnSpPr>
          <p:cNvPr id="111" name="Freccia worker 1"/>
          <p:cNvCxnSpPr/>
          <p:nvPr userDrawn="1"/>
        </p:nvCxnSpPr>
        <p:spPr>
          <a:xfrm flipV="1">
            <a:off x="5547665" y="3758184"/>
            <a:ext cx="868680" cy="356616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112" name="Worker 2"/>
          <p:cNvSpPr/>
          <p:nvPr userDrawn="1"/>
        </p:nvSpPr>
        <p:spPr>
          <a:xfrm>
            <a:off x="6416345" y="4251960"/>
            <a:ext cx="2697480" cy="56692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1600" b="0">
                <a:solidFill>
                  <a:schemeClr val="tx1"/>
                </a:solidFill>
                <a:latin typeface="Inter"/>
              </a:rPr>
              <a:t>Worker 2</a:t>
            </a:r>
          </a:p>
        </p:txBody>
      </p:sp>
      <p:cxnSp>
        <p:nvCxnSpPr>
          <p:cNvPr id="113" name="Freccia worker 2"/>
          <p:cNvCxnSpPr/>
          <p:nvPr userDrawn="1"/>
        </p:nvCxnSpPr>
        <p:spPr>
          <a:xfrm>
            <a:off x="5547665" y="4114800"/>
            <a:ext cx="868680" cy="420624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114" name="Worker 3"/>
          <p:cNvSpPr/>
          <p:nvPr userDrawn="1"/>
        </p:nvSpPr>
        <p:spPr>
          <a:xfrm>
            <a:off x="6416345" y="5029200"/>
            <a:ext cx="2697480" cy="56692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1600" b="0">
                <a:solidFill>
                  <a:schemeClr val="tx1"/>
                </a:solidFill>
                <a:latin typeface="Inter"/>
              </a:rPr>
              <a:t>Worker 3</a:t>
            </a:r>
          </a:p>
        </p:txBody>
      </p:sp>
      <p:cxnSp>
        <p:nvCxnSpPr>
          <p:cNvPr id="115" name="Freccia worker 3"/>
          <p:cNvCxnSpPr/>
          <p:nvPr userDrawn="1"/>
        </p:nvCxnSpPr>
        <p:spPr>
          <a:xfrm>
            <a:off x="5547665" y="4114800"/>
            <a:ext cx="868680" cy="1197864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5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11</a:t>
            </a:fld>
            <a:endParaRPr lang="it-I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Indice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Contesto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3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Obiettivi e approccio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4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02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5" sz="quarter"/>
          </p:nvPr>
        </p:nvSpPr>
        <p:spPr/>
        <p:txBody>
          <a:bodyPr/>
          <a:lstStyle/>
          <a:p>
            <a:pPr/>
            <a:r>
              <a:rPr lang="it-IT" sz="3200">
                <a:latin typeface="Inter SemiBold"/>
              </a:rPr>
              <a:t>Piano e investimento</a:t>
            </a:r>
          </a:p>
          <a:p>
            <a:pPr lvl="1"/>
            <a:r>
              <a:rPr lang="it-IT"/>
              <a:t>Le fasi, una per volta, con un risultato verificabile.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6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FBBF24"/>
                </a:solidFill>
              </a:rPr>
              <a:t>03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27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Workshop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8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29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Prossimi passi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0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05</a:t>
            </a:r>
          </a:p>
        </p:txBody>
      </p:sp>
      <p:sp>
        <p:nvSpPr>
          <p:cNvPr id="15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12</a:t>
            </a:fld>
            <a:endParaRPr lang="it-I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03 · Piano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Piano di lavoro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idx="1"/>
          </p:nvPr>
        </p:nvGraphicFramePr>
        <p:xfrm>
          <a:off x="609905" y="2743200"/>
          <a:ext cx="10972190" cy="2514600"/>
        </p:xfrm>
        <a:graphic>
          <a:graphicData uri="http://schemas.openxmlformats.org/drawingml/2006/table">
            <a:tbl>
              <a:tblPr firstRow="1"/>
              <a:tblGrid>
                <a:gridCol w="2926080"/>
                <a:gridCol w="2560320"/>
                <a:gridCol w="5485790"/>
              </a:tblGrid>
              <a:tr h="502920"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FFFFFF"/>
                          </a:solidFill>
                          <a:latin typeface="Inter SemiBold"/>
                        </a:rPr>
                        <a:t>Fase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FFFFFF"/>
                          </a:solidFill>
                          <a:latin typeface="Inter SemiBold"/>
                        </a:rPr>
                        <a:t>Durata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FFFFFF"/>
                          </a:solidFill>
                          <a:latin typeface="Inter SemiBold"/>
                        </a:rPr>
                        <a:t>Risultato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0F172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3C4858"/>
                          </a:solidFill>
                        </a:rPr>
                        <a:t>Discovery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accent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3C4858"/>
                          </a:solidFill>
                        </a:rPr>
                        <a:t>2 settimane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accent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3C4858"/>
                          </a:solidFill>
                        </a:rPr>
                        <a:t>Priorità condivise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accent6"/>
                      </a:solidFill>
                    </a:lnB>
                    <a:noFill/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3C4858"/>
                          </a:solidFill>
                        </a:rPr>
                        <a:t>MVP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accent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3C4858"/>
                          </a:solidFill>
                        </a:rPr>
                        <a:t>6 settimane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accent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3C4858"/>
                          </a:solidFill>
                        </a:rPr>
                        <a:t>Flusso principale in produzione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accent6"/>
                      </a:solidFill>
                    </a:lnB>
                    <a:noFill/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3C4858"/>
                          </a:solidFill>
                        </a:rPr>
                        <a:t>Pilota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accent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3C4858"/>
                          </a:solidFill>
                        </a:rPr>
                        <a:t>4 settimane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accent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3C4858"/>
                          </a:solidFill>
                        </a:rPr>
                        <a:t>Misure prima/dopo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accent6"/>
                      </a:solidFill>
                    </a:lnB>
                    <a:noFill/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3C4858"/>
                          </a:solidFill>
                        </a:rPr>
                        <a:t>Scala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accent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3C4858"/>
                          </a:solidFill>
                        </a:rPr>
                        <a:t>Da definire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accent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600" lang="it-IT">
                          <a:solidFill>
                            <a:srgbClr val="3C4858"/>
                          </a:solidFill>
                        </a:rPr>
                        <a:t>Piano di estensione</a:t>
                      </a:r>
                    </a:p>
                  </a:txBody>
                  <a:tcPr marL="109728" marR="109728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accent6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7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13</a:t>
            </a:fld>
            <a:endParaRPr lang="it-I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03 · Piano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Dodici settimane, quattro fasi</a:t>
            </a:r>
          </a:p>
        </p:txBody>
      </p:sp>
      <p:sp>
        <p:nvSpPr>
          <p:cNvPr id="101" name="Settimana 1"/>
          <p:cNvSpPr/>
          <p:nvPr userDrawn="1"/>
        </p:nvSpPr>
        <p:spPr>
          <a:xfrm>
            <a:off x="2804465" y="2743200"/>
            <a:ext cx="73146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3"/>
                </a:solidFill>
                <a:latin typeface="IBM Plex Mono"/>
              </a:rPr>
              <a:t>S1</a:t>
            </a:r>
          </a:p>
        </p:txBody>
      </p:sp>
      <p:sp>
        <p:nvSpPr>
          <p:cNvPr id="102" name="Settimana 2"/>
          <p:cNvSpPr/>
          <p:nvPr userDrawn="1"/>
        </p:nvSpPr>
        <p:spPr>
          <a:xfrm>
            <a:off x="3535934" y="2743200"/>
            <a:ext cx="73146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3"/>
                </a:solidFill>
                <a:latin typeface="IBM Plex Mono"/>
              </a:rPr>
              <a:t>S2</a:t>
            </a:r>
          </a:p>
        </p:txBody>
      </p:sp>
      <p:sp>
        <p:nvSpPr>
          <p:cNvPr id="103" name="Settimana 3"/>
          <p:cNvSpPr/>
          <p:nvPr userDrawn="1"/>
        </p:nvSpPr>
        <p:spPr>
          <a:xfrm>
            <a:off x="4267403" y="2743200"/>
            <a:ext cx="73146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3"/>
                </a:solidFill>
                <a:latin typeface="IBM Plex Mono"/>
              </a:rPr>
              <a:t>S3</a:t>
            </a:r>
          </a:p>
        </p:txBody>
      </p:sp>
      <p:sp>
        <p:nvSpPr>
          <p:cNvPr id="104" name="Settimana 4"/>
          <p:cNvSpPr/>
          <p:nvPr userDrawn="1"/>
        </p:nvSpPr>
        <p:spPr>
          <a:xfrm>
            <a:off x="4998872" y="2743200"/>
            <a:ext cx="73146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3"/>
                </a:solidFill>
                <a:latin typeface="IBM Plex Mono"/>
              </a:rPr>
              <a:t>S4</a:t>
            </a:r>
          </a:p>
        </p:txBody>
      </p:sp>
      <p:sp>
        <p:nvSpPr>
          <p:cNvPr id="105" name="Settimana 5"/>
          <p:cNvSpPr/>
          <p:nvPr userDrawn="1"/>
        </p:nvSpPr>
        <p:spPr>
          <a:xfrm>
            <a:off x="5730342" y="2743200"/>
            <a:ext cx="73146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3"/>
                </a:solidFill>
                <a:latin typeface="IBM Plex Mono"/>
              </a:rPr>
              <a:t>S5</a:t>
            </a:r>
          </a:p>
        </p:txBody>
      </p:sp>
      <p:sp>
        <p:nvSpPr>
          <p:cNvPr id="106" name="Settimana 6"/>
          <p:cNvSpPr/>
          <p:nvPr userDrawn="1"/>
        </p:nvSpPr>
        <p:spPr>
          <a:xfrm>
            <a:off x="6461811" y="2743200"/>
            <a:ext cx="73146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3"/>
                </a:solidFill>
                <a:latin typeface="IBM Plex Mono"/>
              </a:rPr>
              <a:t>S6</a:t>
            </a:r>
          </a:p>
        </p:txBody>
      </p:sp>
      <p:sp>
        <p:nvSpPr>
          <p:cNvPr id="107" name="Settimana 7"/>
          <p:cNvSpPr/>
          <p:nvPr userDrawn="1"/>
        </p:nvSpPr>
        <p:spPr>
          <a:xfrm>
            <a:off x="7193280" y="2743200"/>
            <a:ext cx="73146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3"/>
                </a:solidFill>
                <a:latin typeface="IBM Plex Mono"/>
              </a:rPr>
              <a:t>S7</a:t>
            </a:r>
          </a:p>
        </p:txBody>
      </p:sp>
      <p:sp>
        <p:nvSpPr>
          <p:cNvPr id="108" name="Settimana 8"/>
          <p:cNvSpPr/>
          <p:nvPr userDrawn="1"/>
        </p:nvSpPr>
        <p:spPr>
          <a:xfrm>
            <a:off x="7924749" y="2743200"/>
            <a:ext cx="73146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3"/>
                </a:solidFill>
                <a:latin typeface="IBM Plex Mono"/>
              </a:rPr>
              <a:t>S8</a:t>
            </a:r>
          </a:p>
        </p:txBody>
      </p:sp>
      <p:sp>
        <p:nvSpPr>
          <p:cNvPr id="109" name="Settimana 9"/>
          <p:cNvSpPr/>
          <p:nvPr userDrawn="1"/>
        </p:nvSpPr>
        <p:spPr>
          <a:xfrm>
            <a:off x="8656218" y="2743200"/>
            <a:ext cx="73146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3"/>
                </a:solidFill>
                <a:latin typeface="IBM Plex Mono"/>
              </a:rPr>
              <a:t>S9</a:t>
            </a:r>
          </a:p>
        </p:txBody>
      </p:sp>
      <p:sp>
        <p:nvSpPr>
          <p:cNvPr id="110" name="Settimana 10"/>
          <p:cNvSpPr/>
          <p:nvPr userDrawn="1"/>
        </p:nvSpPr>
        <p:spPr>
          <a:xfrm>
            <a:off x="9387688" y="2743200"/>
            <a:ext cx="73146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3"/>
                </a:solidFill>
                <a:latin typeface="IBM Plex Mono"/>
              </a:rPr>
              <a:t>S10</a:t>
            </a:r>
          </a:p>
        </p:txBody>
      </p:sp>
      <p:sp>
        <p:nvSpPr>
          <p:cNvPr id="111" name="Settimana 11"/>
          <p:cNvSpPr/>
          <p:nvPr userDrawn="1"/>
        </p:nvSpPr>
        <p:spPr>
          <a:xfrm>
            <a:off x="10119157" y="2743200"/>
            <a:ext cx="73146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3"/>
                </a:solidFill>
                <a:latin typeface="IBM Plex Mono"/>
              </a:rPr>
              <a:t>S11</a:t>
            </a:r>
          </a:p>
        </p:txBody>
      </p:sp>
      <p:sp>
        <p:nvSpPr>
          <p:cNvPr id="112" name="Settimana 12"/>
          <p:cNvSpPr/>
          <p:nvPr userDrawn="1"/>
        </p:nvSpPr>
        <p:spPr>
          <a:xfrm>
            <a:off x="10850626" y="2743200"/>
            <a:ext cx="73146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3"/>
                </a:solidFill>
                <a:latin typeface="IBM Plex Mono"/>
              </a:rPr>
              <a:t>S12</a:t>
            </a:r>
          </a:p>
        </p:txBody>
      </p:sp>
      <p:cxnSp>
        <p:nvCxnSpPr>
          <p:cNvPr id="113" name="Griglia 0"/>
          <p:cNvCxnSpPr/>
          <p:nvPr userDrawn="1"/>
        </p:nvCxnSpPr>
        <p:spPr>
          <a:xfrm>
            <a:off x="2804465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cxnSp>
        <p:nvCxnSpPr>
          <p:cNvPr id="114" name="Griglia 1"/>
          <p:cNvCxnSpPr/>
          <p:nvPr userDrawn="1"/>
        </p:nvCxnSpPr>
        <p:spPr>
          <a:xfrm>
            <a:off x="3535934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cxnSp>
        <p:nvCxnSpPr>
          <p:cNvPr id="115" name="Griglia 2"/>
          <p:cNvCxnSpPr/>
          <p:nvPr userDrawn="1"/>
        </p:nvCxnSpPr>
        <p:spPr>
          <a:xfrm>
            <a:off x="4267403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cxnSp>
        <p:nvCxnSpPr>
          <p:cNvPr id="116" name="Griglia 3"/>
          <p:cNvCxnSpPr/>
          <p:nvPr userDrawn="1"/>
        </p:nvCxnSpPr>
        <p:spPr>
          <a:xfrm>
            <a:off x="4998872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cxnSp>
        <p:nvCxnSpPr>
          <p:cNvPr id="117" name="Griglia 4"/>
          <p:cNvCxnSpPr/>
          <p:nvPr userDrawn="1"/>
        </p:nvCxnSpPr>
        <p:spPr>
          <a:xfrm>
            <a:off x="5730342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cxnSp>
        <p:nvCxnSpPr>
          <p:cNvPr id="118" name="Griglia 5"/>
          <p:cNvCxnSpPr/>
          <p:nvPr userDrawn="1"/>
        </p:nvCxnSpPr>
        <p:spPr>
          <a:xfrm>
            <a:off x="6461811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cxnSp>
        <p:nvCxnSpPr>
          <p:cNvPr id="119" name="Griglia 6"/>
          <p:cNvCxnSpPr/>
          <p:nvPr userDrawn="1"/>
        </p:nvCxnSpPr>
        <p:spPr>
          <a:xfrm>
            <a:off x="7193280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cxnSp>
        <p:nvCxnSpPr>
          <p:cNvPr id="120" name="Griglia 7"/>
          <p:cNvCxnSpPr/>
          <p:nvPr userDrawn="1"/>
        </p:nvCxnSpPr>
        <p:spPr>
          <a:xfrm>
            <a:off x="7924749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cxnSp>
        <p:nvCxnSpPr>
          <p:cNvPr id="121" name="Griglia 8"/>
          <p:cNvCxnSpPr/>
          <p:nvPr userDrawn="1"/>
        </p:nvCxnSpPr>
        <p:spPr>
          <a:xfrm>
            <a:off x="8656218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cxnSp>
        <p:nvCxnSpPr>
          <p:cNvPr id="122" name="Griglia 9"/>
          <p:cNvCxnSpPr/>
          <p:nvPr userDrawn="1"/>
        </p:nvCxnSpPr>
        <p:spPr>
          <a:xfrm>
            <a:off x="9387688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cxnSp>
        <p:nvCxnSpPr>
          <p:cNvPr id="123" name="Griglia 10"/>
          <p:cNvCxnSpPr/>
          <p:nvPr userDrawn="1"/>
        </p:nvCxnSpPr>
        <p:spPr>
          <a:xfrm>
            <a:off x="10119157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cxnSp>
        <p:nvCxnSpPr>
          <p:cNvPr id="124" name="Griglia 11"/>
          <p:cNvCxnSpPr/>
          <p:nvPr userDrawn="1"/>
        </p:nvCxnSpPr>
        <p:spPr>
          <a:xfrm>
            <a:off x="10850626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cxnSp>
        <p:nvCxnSpPr>
          <p:cNvPr id="125" name="Griglia 12"/>
          <p:cNvCxnSpPr/>
          <p:nvPr userDrawn="1"/>
        </p:nvCxnSpPr>
        <p:spPr>
          <a:xfrm>
            <a:off x="11582095" y="3154680"/>
            <a:ext cx="0" cy="2743200"/>
          </a:xfrm>
          <a:prstGeom prst="line">
            <a:avLst/>
          </a:prstGeom>
          <a:ln w="6350">
            <a:solidFill>
              <a:schemeClr val="accent6"/>
            </a:solidFill>
            <a:round/>
          </a:ln>
        </p:spPr>
      </p:cxnSp>
      <p:sp>
        <p:nvSpPr>
          <p:cNvPr id="126" name="Fase Discovery"/>
          <p:cNvSpPr/>
          <p:nvPr userDrawn="1"/>
        </p:nvSpPr>
        <p:spPr>
          <a:xfrm>
            <a:off x="609905" y="333756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600" b="0">
                <a:solidFill>
                  <a:schemeClr val="tx1"/>
                </a:solidFill>
                <a:latin typeface="Inter"/>
              </a:rPr>
              <a:t>Discovery</a:t>
            </a:r>
          </a:p>
        </p:txBody>
      </p:sp>
      <p:sp>
        <p:nvSpPr>
          <p:cNvPr id="127" name="Barra Discovery"/>
          <p:cNvSpPr/>
          <p:nvPr userDrawn="1"/>
        </p:nvSpPr>
        <p:spPr>
          <a:xfrm>
            <a:off x="2841041" y="3410712"/>
            <a:ext cx="1389786" cy="3108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endParaRPr lang="it-IT"/>
          </a:p>
        </p:txBody>
      </p:sp>
      <p:sp>
        <p:nvSpPr>
          <p:cNvPr id="128" name="Fase MVP"/>
          <p:cNvSpPr/>
          <p:nvPr userDrawn="1"/>
        </p:nvSpPr>
        <p:spPr>
          <a:xfrm>
            <a:off x="609905" y="397764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600" b="0">
                <a:solidFill>
                  <a:schemeClr val="tx1"/>
                </a:solidFill>
                <a:latin typeface="Inter"/>
              </a:rPr>
              <a:t>MVP</a:t>
            </a:r>
          </a:p>
        </p:txBody>
      </p:sp>
      <p:sp>
        <p:nvSpPr>
          <p:cNvPr id="129" name="Barra MVP"/>
          <p:cNvSpPr/>
          <p:nvPr userDrawn="1"/>
        </p:nvSpPr>
        <p:spPr>
          <a:xfrm>
            <a:off x="4303979" y="4050792"/>
            <a:ext cx="4315663" cy="3108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endParaRPr lang="it-IT"/>
          </a:p>
        </p:txBody>
      </p:sp>
      <p:sp>
        <p:nvSpPr>
          <p:cNvPr id="130" name="Fase Pilota"/>
          <p:cNvSpPr/>
          <p:nvPr userDrawn="1"/>
        </p:nvSpPr>
        <p:spPr>
          <a:xfrm>
            <a:off x="609905" y="461772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600" b="0">
                <a:solidFill>
                  <a:schemeClr val="tx1"/>
                </a:solidFill>
                <a:latin typeface="Inter"/>
              </a:rPr>
              <a:t>Pilota</a:t>
            </a:r>
          </a:p>
        </p:txBody>
      </p:sp>
      <p:sp>
        <p:nvSpPr>
          <p:cNvPr id="131" name="Barra Pilota"/>
          <p:cNvSpPr/>
          <p:nvPr userDrawn="1"/>
        </p:nvSpPr>
        <p:spPr>
          <a:xfrm>
            <a:off x="8692794" y="4690872"/>
            <a:ext cx="2121256" cy="3108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endParaRPr lang="it-IT"/>
          </a:p>
        </p:txBody>
      </p:sp>
      <p:sp>
        <p:nvSpPr>
          <p:cNvPr id="132" name="Fase Scala"/>
          <p:cNvSpPr/>
          <p:nvPr userDrawn="1"/>
        </p:nvSpPr>
        <p:spPr>
          <a:xfrm>
            <a:off x="609905" y="525780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600" b="0">
                <a:solidFill>
                  <a:schemeClr val="tx1"/>
                </a:solidFill>
                <a:latin typeface="Inter"/>
              </a:rPr>
              <a:t>Scala</a:t>
            </a:r>
          </a:p>
        </p:txBody>
      </p:sp>
      <p:sp>
        <p:nvSpPr>
          <p:cNvPr id="133" name="Barra Scala"/>
          <p:cNvSpPr/>
          <p:nvPr userDrawn="1"/>
        </p:nvSpPr>
        <p:spPr>
          <a:xfrm>
            <a:off x="10887202" y="5330952"/>
            <a:ext cx="658317" cy="310896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lIns="109728" tIns="73152" rIns="109728" bIns="73152" rtlCol="0" anchor="ctr">
            <a:noAutofit/>
          </a:bodyPr>
          <a:lstStyle/>
          <a:p>
            <a:endParaRPr lang="it-IT"/>
          </a:p>
        </p:txBody>
      </p:sp>
      <p:cxnSp>
        <p:nvCxnSpPr>
          <p:cNvPr id="134" name="Go-live"/>
          <p:cNvCxnSpPr/>
          <p:nvPr userDrawn="1"/>
        </p:nvCxnSpPr>
        <p:spPr>
          <a:xfrm>
            <a:off x="8656218" y="3154680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  <a:round/>
          </a:ln>
        </p:spPr>
      </p:cxnSp>
      <p:sp>
        <p:nvSpPr>
          <p:cNvPr id="135" name="Etichetta go-live"/>
          <p:cNvSpPr/>
          <p:nvPr userDrawn="1"/>
        </p:nvSpPr>
        <p:spPr>
          <a:xfrm>
            <a:off x="8729370" y="5577840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it-IT" sz="1100" b="0">
                <a:solidFill>
                  <a:schemeClr val="accent1"/>
                </a:solidFill>
                <a:latin typeface="IBM Plex Mono"/>
              </a:rPr>
              <a:t>GO-LIVE</a:t>
            </a:r>
          </a:p>
        </p:txBody>
      </p:sp>
      <p:sp>
        <p:nvSpPr>
          <p:cNvPr id="5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14</a:t>
            </a:fld>
            <a:endParaRPr lang="it-I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03 · Investimento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>
            <a:pPr/>
            <a:r>
              <a:rPr lang="it-IT"/>
              <a:t>−30%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>
            <a:pPr/>
            <a:r>
              <a:rPr lang="it-IT"/>
              <a:t>di tempo speso a coordinare il lavoro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 lang="it-IT"/>
              <a:t>Obiettivo del pilota, misurato sulle stesse squadre prima e dopo.</a:t>
            </a:r>
          </a:p>
        </p:txBody>
      </p:sp>
      <p:sp>
        <p:nvSpPr>
          <p:cNvPr id="6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7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15</a:t>
            </a:fld>
            <a:endParaRPr lang="it-I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03 · Investimento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Dove si recupera il tempo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0" sz="quarter"/>
          </p:nvPr>
        </p:nvSpPr>
        <p:spPr/>
        <p:txBody>
          <a:bodyPr/>
          <a:lstStyle/>
          <a:p>
            <a:pPr/>
            <a:r>
              <a:rPr lang="it-IT"/>
              <a:t>Minuti medi per job, prima e dopo il pilota</a:t>
            </a:r>
          </a:p>
        </p:txBody>
      </p:sp>
      <p:graphicFrame>
        <p:nvGraphicFramePr>
          <p:cNvPr id="5" name="Chart Placeholder 4"/>
          <p:cNvGraphicFramePr>
            <a:graphicFrameLocks noGrp="1"/>
          </p:cNvGraphicFramePr>
          <p:nvPr>
            <p:ph type="chart" idx="1"/>
          </p:nvPr>
        </p:nvGraphicFramePr>
        <p:xfrm>
          <a:off x="609905" y="2743200"/>
          <a:ext cx="7589520" cy="3246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>
            <a:pPr/>
            <a:r>
              <a:rPr lang="it-IT"/>
              <a:t>−71% sul tempo per job</a:t>
            </a:r>
          </a:p>
          <a:p>
            <a:pPr lvl="1"/>
            <a:r>
              <a:rPr lang="it-IT"/>
              <a:t>L’estrazione era il collo di bottiglia: con l’AI diventa la fase più breve dopo la raccolta.</a:t>
            </a:r>
          </a:p>
        </p:txBody>
      </p:sp>
      <p:sp>
        <p:nvSpPr>
          <p:cNvPr id="7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8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16</a:t>
            </a:fld>
            <a:endParaRPr lang="it-I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Indice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Contesto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3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Obiettivi e approccio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4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02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5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Piano e investimento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6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03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27" sz="quarter"/>
          </p:nvPr>
        </p:nvSpPr>
        <p:spPr/>
        <p:txBody>
          <a:bodyPr/>
          <a:lstStyle/>
          <a:p>
            <a:pPr/>
            <a:r>
              <a:rPr lang="it-IT" sz="3200">
                <a:latin typeface="Inter SemiBold"/>
              </a:rPr>
              <a:t>Workshop</a:t>
            </a:r>
          </a:p>
          <a:p>
            <a:pPr lvl="1"/>
            <a:r>
              <a:rPr lang="it-IT"/>
              <a:t>AI generativa: come funziona davvero.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8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FBBF24"/>
                </a:solidFill>
              </a:rPr>
              <a:t>04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29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Prossimi passi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0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05</a:t>
            </a:r>
          </a:p>
        </p:txBody>
      </p:sp>
      <p:sp>
        <p:nvSpPr>
          <p:cNvPr id="15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17</a:t>
            </a:fld>
            <a:endParaRPr lang="it-I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Agent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Un agent è un loop. Niente di magico.</a:t>
            </a:r>
          </a:p>
        </p:txBody>
      </p:sp>
      <p:sp>
        <p:nvSpPr>
          <p:cNvPr id="4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5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18</a:t>
            </a:fld>
            <a:endParaRPr lang="it-I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Livelli di delega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Chat, assistente, agent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0" sz="quarter"/>
          </p:nvPr>
        </p:nvSpPr>
        <p:spPr/>
        <p:txBody>
          <a:bodyPr/>
          <a:lstStyle/>
          <a:p>
            <a:pPr/>
            <a:r>
              <a:rPr lang="it-IT"/>
              <a:t>Cambia chi decide il passo successivo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/>
            <a:r>
              <a:rPr lang="it-IT"/>
              <a:t>01</a:t>
            </a:r>
          </a:p>
          <a:p>
            <a:pPr lvl="1"/>
            <a:r>
              <a:rPr lang="it-IT"/>
              <a:t>Chat</a:t>
            </a:r>
          </a:p>
          <a:p>
            <a:pPr lvl="2"/>
            <a:r>
              <a:rPr lang="it-IT"/>
              <a:t>Tu chiedi, il modello risponde.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/>
            <a:r>
              <a:rPr lang="it-IT"/>
              <a:t>02</a:t>
            </a:r>
          </a:p>
          <a:p>
            <a:pPr lvl="1"/>
            <a:r>
              <a:rPr lang="it-IT"/>
              <a:t>Assistente</a:t>
            </a:r>
          </a:p>
          <a:p>
            <a:pPr lvl="2"/>
            <a:r>
              <a:rPr lang="it-IT"/>
              <a:t>Il modello propone, tu approvi.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pPr/>
            <a:r>
              <a:rPr lang="it-IT"/>
              <a:t>03</a:t>
            </a:r>
          </a:p>
          <a:p>
            <a:pPr lvl="1"/>
            <a:r>
              <a:rPr lang="it-IT"/>
              <a:t>Agent</a:t>
            </a:r>
          </a:p>
          <a:p>
            <a:pPr lvl="2"/>
            <a:r>
              <a:rPr lang="it-IT"/>
              <a:t>Il modello sceglie gli strumenti e agisce.</a:t>
            </a:r>
          </a:p>
        </p:txBody>
      </p:sp>
      <p:sp>
        <p:nvSpPr>
          <p:cNvPr id="11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19</a:t>
            </a:fld>
            <a:endParaRPr lang="it-I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RAG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Dalla domanda alla risposta</a:t>
            </a:r>
          </a:p>
        </p:txBody>
      </p:sp>
      <p:sp>
        <p:nvSpPr>
          <p:cNvPr id="101" name="Numero passo 1"/>
          <p:cNvSpPr/>
          <p:nvPr userDrawn="1"/>
        </p:nvSpPr>
        <p:spPr>
          <a:xfrm>
            <a:off x="609905" y="2880360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it-IT" sz="1100" b="0">
                <a:solidFill>
                  <a:schemeClr val="accent3"/>
                </a:solidFill>
                <a:latin typeface="IBM Plex Mono"/>
              </a:rPr>
              <a:t>01</a:t>
            </a:r>
          </a:p>
        </p:txBody>
      </p:sp>
      <p:sp>
        <p:nvSpPr>
          <p:cNvPr id="102" name="Passo Domanda"/>
          <p:cNvSpPr/>
          <p:nvPr userDrawn="1"/>
        </p:nvSpPr>
        <p:spPr>
          <a:xfrm>
            <a:off x="609905" y="3246120"/>
            <a:ext cx="1737360" cy="12344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2000" b="0">
                <a:solidFill>
                  <a:schemeClr val="tx1"/>
                </a:solidFill>
                <a:latin typeface="Inter SemiBold"/>
              </a:rPr>
              <a:t>Domanda</a:t>
            </a:r>
          </a:p>
          <a:p>
            <a:pPr algn="ctr"/>
            <a:r>
              <a:rPr lang="it-IT" sz="1300" b="0">
                <a:solidFill>
                  <a:schemeClr val="accent3"/>
                </a:solidFill>
                <a:latin typeface="Inter"/>
              </a:rPr>
              <a:t>in linguaggio naturale</a:t>
            </a:r>
          </a:p>
        </p:txBody>
      </p:sp>
      <p:sp>
        <p:nvSpPr>
          <p:cNvPr id="103" name="Numero passo 2"/>
          <p:cNvSpPr/>
          <p:nvPr userDrawn="1"/>
        </p:nvSpPr>
        <p:spPr>
          <a:xfrm>
            <a:off x="2918612" y="2880360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it-IT" sz="1100" b="0">
                <a:solidFill>
                  <a:schemeClr val="accent3"/>
                </a:solidFill>
                <a:latin typeface="IBM Plex Mono"/>
              </a:rPr>
              <a:t>02</a:t>
            </a:r>
          </a:p>
        </p:txBody>
      </p:sp>
      <p:sp>
        <p:nvSpPr>
          <p:cNvPr id="104" name="Passo Ricerca"/>
          <p:cNvSpPr/>
          <p:nvPr userDrawn="1"/>
        </p:nvSpPr>
        <p:spPr>
          <a:xfrm>
            <a:off x="2918612" y="3246120"/>
            <a:ext cx="1737360" cy="12344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2000" b="0">
                <a:solidFill>
                  <a:schemeClr val="tx1"/>
                </a:solidFill>
                <a:latin typeface="Inter SemiBold"/>
              </a:rPr>
              <a:t>Ricerca</a:t>
            </a:r>
          </a:p>
          <a:p>
            <a:pPr algn="ctr"/>
            <a:r>
              <a:rPr lang="it-IT" sz="1300" b="0">
                <a:solidFill>
                  <a:schemeClr val="accent3"/>
                </a:solidFill>
                <a:latin typeface="Inter"/>
              </a:rPr>
              <a:t>su più fonti insieme</a:t>
            </a:r>
          </a:p>
        </p:txBody>
      </p:sp>
      <p:cxnSp>
        <p:nvCxnSpPr>
          <p:cNvPr id="105" name="Freccia 1"/>
          <p:cNvCxnSpPr/>
          <p:nvPr userDrawn="1"/>
        </p:nvCxnSpPr>
        <p:spPr>
          <a:xfrm>
            <a:off x="2420417" y="3863340"/>
            <a:ext cx="425044" cy="0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106" name="Numero passo 3"/>
          <p:cNvSpPr/>
          <p:nvPr userDrawn="1"/>
        </p:nvSpPr>
        <p:spPr>
          <a:xfrm>
            <a:off x="5227320" y="2880360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it-IT" sz="1100" b="0">
                <a:solidFill>
                  <a:schemeClr val="accent3"/>
                </a:solidFill>
                <a:latin typeface="IBM Plex Mono"/>
              </a:rPr>
              <a:t>03</a:t>
            </a:r>
          </a:p>
        </p:txBody>
      </p:sp>
      <p:sp>
        <p:nvSpPr>
          <p:cNvPr id="107" name="Passo Ranking"/>
          <p:cNvSpPr/>
          <p:nvPr userDrawn="1"/>
        </p:nvSpPr>
        <p:spPr>
          <a:xfrm>
            <a:off x="5227320" y="3246120"/>
            <a:ext cx="1737360" cy="12344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2000" b="0">
                <a:solidFill>
                  <a:schemeClr val="tx1"/>
                </a:solidFill>
                <a:latin typeface="Inter SemiBold"/>
              </a:rPr>
              <a:t>Ranking</a:t>
            </a:r>
          </a:p>
          <a:p>
            <a:pPr algn="ctr"/>
            <a:r>
              <a:rPr lang="it-IT" sz="1300" b="0">
                <a:solidFill>
                  <a:schemeClr val="accent3"/>
                </a:solidFill>
                <a:latin typeface="Inter"/>
              </a:rPr>
              <a:t>i passaggi più pertinenti</a:t>
            </a:r>
          </a:p>
        </p:txBody>
      </p:sp>
      <p:cxnSp>
        <p:nvCxnSpPr>
          <p:cNvPr id="108" name="Freccia 2"/>
          <p:cNvCxnSpPr/>
          <p:nvPr userDrawn="1"/>
        </p:nvCxnSpPr>
        <p:spPr>
          <a:xfrm>
            <a:off x="4729124" y="3863340"/>
            <a:ext cx="425044" cy="0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109" name="Numero passo 4"/>
          <p:cNvSpPr/>
          <p:nvPr userDrawn="1"/>
        </p:nvSpPr>
        <p:spPr>
          <a:xfrm>
            <a:off x="7536028" y="2880360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it-IT" sz="1100" b="0">
                <a:solidFill>
                  <a:schemeClr val="accent3"/>
                </a:solidFill>
                <a:latin typeface="IBM Plex Mono"/>
              </a:rPr>
              <a:t>04</a:t>
            </a:r>
          </a:p>
        </p:txBody>
      </p:sp>
      <p:sp>
        <p:nvSpPr>
          <p:cNvPr id="110" name="Passo Modello"/>
          <p:cNvSpPr/>
          <p:nvPr userDrawn="1"/>
        </p:nvSpPr>
        <p:spPr>
          <a:xfrm>
            <a:off x="7536028" y="3246120"/>
            <a:ext cx="1737360" cy="12344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2000" b="0">
                <a:solidFill>
                  <a:schemeClr val="bg1"/>
                </a:solidFill>
                <a:latin typeface="Inter SemiBold"/>
              </a:rPr>
              <a:t>Modello</a:t>
            </a:r>
          </a:p>
          <a:p>
            <a:pPr algn="ctr"/>
            <a:r>
              <a:rPr lang="it-IT" sz="1300" b="0">
                <a:solidFill>
                  <a:schemeClr val="accent5"/>
                </a:solidFill>
                <a:latin typeface="Inter"/>
              </a:rPr>
              <a:t>risponde con le fonti nel contesto</a:t>
            </a:r>
          </a:p>
        </p:txBody>
      </p:sp>
      <p:cxnSp>
        <p:nvCxnSpPr>
          <p:cNvPr id="111" name="Freccia 3"/>
          <p:cNvCxnSpPr/>
          <p:nvPr userDrawn="1"/>
        </p:nvCxnSpPr>
        <p:spPr>
          <a:xfrm>
            <a:off x="7037832" y="3863340"/>
            <a:ext cx="425044" cy="0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112" name="Numero passo 5"/>
          <p:cNvSpPr/>
          <p:nvPr userDrawn="1"/>
        </p:nvSpPr>
        <p:spPr>
          <a:xfrm>
            <a:off x="9844735" y="2880360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it-IT" sz="1100" b="0">
                <a:solidFill>
                  <a:schemeClr val="accent3"/>
                </a:solidFill>
                <a:latin typeface="IBM Plex Mono"/>
              </a:rPr>
              <a:t>05</a:t>
            </a:r>
          </a:p>
        </p:txBody>
      </p:sp>
      <p:sp>
        <p:nvSpPr>
          <p:cNvPr id="113" name="Passo Risposta"/>
          <p:cNvSpPr/>
          <p:nvPr userDrawn="1"/>
        </p:nvSpPr>
        <p:spPr>
          <a:xfrm>
            <a:off x="9844735" y="3246120"/>
            <a:ext cx="1737360" cy="12344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2000" b="0">
                <a:solidFill>
                  <a:schemeClr val="tx1"/>
                </a:solidFill>
                <a:latin typeface="Inter SemiBold"/>
              </a:rPr>
              <a:t>Risposta</a:t>
            </a:r>
          </a:p>
          <a:p>
            <a:pPr algn="ctr"/>
            <a:r>
              <a:rPr lang="it-IT" sz="1300" b="0">
                <a:solidFill>
                  <a:schemeClr val="accent3"/>
                </a:solidFill>
                <a:latin typeface="Inter"/>
              </a:rPr>
              <a:t>con le fonti citate</a:t>
            </a:r>
          </a:p>
        </p:txBody>
      </p:sp>
      <p:cxnSp>
        <p:nvCxnSpPr>
          <p:cNvPr id="114" name="Freccia 4"/>
          <p:cNvCxnSpPr/>
          <p:nvPr userDrawn="1"/>
        </p:nvCxnSpPr>
        <p:spPr>
          <a:xfrm>
            <a:off x="9346540" y="3863340"/>
            <a:ext cx="425044" cy="0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115" name="Fonte Prodotti"/>
          <p:cNvSpPr/>
          <p:nvPr userDrawn="1"/>
        </p:nvSpPr>
        <p:spPr>
          <a:xfrm>
            <a:off x="2305964" y="5257800"/>
            <a:ext cx="914400" cy="384048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/>
            <a:r>
              <a:rPr lang="it-IT" sz="1100" b="0">
                <a:solidFill>
                  <a:schemeClr val="tx1"/>
                </a:solidFill>
                <a:latin typeface="IBM Plex Mono"/>
              </a:rPr>
              <a:t>Prodotti</a:t>
            </a:r>
          </a:p>
        </p:txBody>
      </p:sp>
      <p:cxnSp>
        <p:nvCxnSpPr>
          <p:cNvPr id="116" name="Freccia fonte Prodotti"/>
          <p:cNvCxnSpPr/>
          <p:nvPr userDrawn="1"/>
        </p:nvCxnSpPr>
        <p:spPr>
          <a:xfrm flipV="1">
            <a:off x="2763164" y="4517136"/>
            <a:ext cx="704088" cy="740664"/>
          </a:xfrm>
          <a:prstGeom prst="line">
            <a:avLst/>
          </a:prstGeom>
          <a:ln w="15875">
            <a:solidFill>
              <a:schemeClr val="accent3"/>
            </a:solidFill>
            <a:prstDash val="dash"/>
            <a:round/>
            <a:tailEnd type="triangle" w="med" len="med"/>
          </a:ln>
        </p:spPr>
      </p:cxnSp>
      <p:sp>
        <p:nvSpPr>
          <p:cNvPr id="117" name="Fonte FAQ"/>
          <p:cNvSpPr/>
          <p:nvPr userDrawn="1"/>
        </p:nvSpPr>
        <p:spPr>
          <a:xfrm>
            <a:off x="3330092" y="5257800"/>
            <a:ext cx="914400" cy="384048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/>
            <a:r>
              <a:rPr lang="it-IT" sz="1100" b="0">
                <a:solidFill>
                  <a:schemeClr val="tx1"/>
                </a:solidFill>
                <a:latin typeface="IBM Plex Mono"/>
              </a:rPr>
              <a:t>FAQ</a:t>
            </a:r>
          </a:p>
        </p:txBody>
      </p:sp>
      <p:cxnSp>
        <p:nvCxnSpPr>
          <p:cNvPr id="118" name="Freccia fonte FAQ"/>
          <p:cNvCxnSpPr/>
          <p:nvPr userDrawn="1"/>
        </p:nvCxnSpPr>
        <p:spPr>
          <a:xfrm flipV="1">
            <a:off x="3787292" y="4517136"/>
            <a:ext cx="0" cy="740664"/>
          </a:xfrm>
          <a:prstGeom prst="line">
            <a:avLst/>
          </a:prstGeom>
          <a:ln w="15875">
            <a:solidFill>
              <a:schemeClr val="accent3"/>
            </a:solidFill>
            <a:prstDash val="dash"/>
            <a:round/>
            <a:tailEnd type="triangle" w="med" len="med"/>
          </a:ln>
        </p:spPr>
      </p:cxnSp>
      <p:sp>
        <p:nvSpPr>
          <p:cNvPr id="119" name="Fonte Esperti"/>
          <p:cNvSpPr/>
          <p:nvPr userDrawn="1"/>
        </p:nvSpPr>
        <p:spPr>
          <a:xfrm>
            <a:off x="4354220" y="5257800"/>
            <a:ext cx="914400" cy="384048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txBody>
          <a:bodyPr wrap="square" lIns="36576" tIns="18288" rIns="36576" bIns="18288" rtlCol="0" anchor="ctr">
            <a:noAutofit/>
          </a:bodyPr>
          <a:lstStyle/>
          <a:p>
            <a:pPr algn="ctr"/>
            <a:r>
              <a:rPr lang="it-IT" sz="1100" b="0">
                <a:solidFill>
                  <a:schemeClr val="tx1"/>
                </a:solidFill>
                <a:latin typeface="IBM Plex Mono"/>
              </a:rPr>
              <a:t>Esperti</a:t>
            </a:r>
          </a:p>
        </p:txBody>
      </p:sp>
      <p:cxnSp>
        <p:nvCxnSpPr>
          <p:cNvPr id="120" name="Freccia fonte Esperti"/>
          <p:cNvCxnSpPr/>
          <p:nvPr userDrawn="1"/>
        </p:nvCxnSpPr>
        <p:spPr>
          <a:xfrm flipH="1" flipV="1">
            <a:off x="4107332" y="4517136"/>
            <a:ext cx="704088" cy="740664"/>
          </a:xfrm>
          <a:prstGeom prst="line">
            <a:avLst/>
          </a:prstGeom>
          <a:ln w="15875">
            <a:solidFill>
              <a:schemeClr val="accent3"/>
            </a:solidFill>
            <a:prstDash val="dash"/>
            <a:round/>
            <a:tailEnd type="triangle" w="med" len="med"/>
          </a:ln>
        </p:spPr>
      </p:cxnSp>
      <p:sp>
        <p:nvSpPr>
          <p:cNvPr id="5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20</a:t>
            </a:fld>
            <a:endParaRPr lang="it-I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Streaming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Risposte che arrivano subito</a:t>
            </a:r>
          </a:p>
        </p:txBody>
      </p:sp>
      <p:sp>
        <p:nvSpPr>
          <p:cNvPr id="101" name="Didascalia 0"/>
          <p:cNvSpPr/>
          <p:nvPr userDrawn="1"/>
        </p:nvSpPr>
        <p:spPr>
          <a:xfrm>
            <a:off x="609905" y="2514600"/>
            <a:ext cx="5257495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it-IT" sz="1100" b="0">
                <a:solidFill>
                  <a:schemeClr val="tx1"/>
                </a:solidFill>
                <a:latin typeface="IBM Plex Mono"/>
              </a:rPr>
              <a:t>HTTP · UNA RICHIESTA, UNA RISPOSTA</a:t>
            </a:r>
          </a:p>
        </p:txBody>
      </p:sp>
      <p:sp>
        <p:nvSpPr>
          <p:cNvPr id="102" name="Client 0"/>
          <p:cNvSpPr/>
          <p:nvPr userDrawn="1"/>
        </p:nvSpPr>
        <p:spPr>
          <a:xfrm>
            <a:off x="655625" y="2926080"/>
            <a:ext cx="1280160" cy="4114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1400" b="0">
                <a:solidFill>
                  <a:schemeClr val="tx1"/>
                </a:solidFill>
                <a:latin typeface="Inter SemiBold"/>
              </a:rPr>
              <a:t>Client</a:t>
            </a:r>
          </a:p>
        </p:txBody>
      </p:sp>
      <p:cxnSp>
        <p:nvCxnSpPr>
          <p:cNvPr id="103" name="Linea Client 0"/>
          <p:cNvCxnSpPr/>
          <p:nvPr userDrawn="1"/>
        </p:nvCxnSpPr>
        <p:spPr>
          <a:xfrm>
            <a:off x="1295705" y="3337560"/>
            <a:ext cx="0" cy="2560320"/>
          </a:xfrm>
          <a:prstGeom prst="line">
            <a:avLst/>
          </a:prstGeom>
          <a:ln w="9525">
            <a:solidFill>
              <a:schemeClr val="accent3"/>
            </a:solidFill>
            <a:prstDash val="dash"/>
            <a:round/>
          </a:ln>
        </p:spPr>
      </p:cxnSp>
      <p:sp>
        <p:nvSpPr>
          <p:cNvPr id="104" name="Server 0"/>
          <p:cNvSpPr/>
          <p:nvPr userDrawn="1"/>
        </p:nvSpPr>
        <p:spPr>
          <a:xfrm>
            <a:off x="4130345" y="2926080"/>
            <a:ext cx="1280160" cy="4114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1400" b="0">
                <a:solidFill>
                  <a:schemeClr val="tx1"/>
                </a:solidFill>
                <a:latin typeface="Inter SemiBold"/>
              </a:rPr>
              <a:t>Server</a:t>
            </a:r>
          </a:p>
        </p:txBody>
      </p:sp>
      <p:cxnSp>
        <p:nvCxnSpPr>
          <p:cNvPr id="105" name="Linea Server 0"/>
          <p:cNvCxnSpPr/>
          <p:nvPr userDrawn="1"/>
        </p:nvCxnSpPr>
        <p:spPr>
          <a:xfrm>
            <a:off x="4770425" y="3337560"/>
            <a:ext cx="0" cy="2560320"/>
          </a:xfrm>
          <a:prstGeom prst="line">
            <a:avLst/>
          </a:prstGeom>
          <a:ln w="9525">
            <a:solidFill>
              <a:schemeClr val="accent3"/>
            </a:solidFill>
            <a:prstDash val="dash"/>
            <a:round/>
          </a:ln>
        </p:spPr>
      </p:cxnSp>
      <p:sp>
        <p:nvSpPr>
          <p:cNvPr id="106" name="Messaggio 0.0"/>
          <p:cNvSpPr/>
          <p:nvPr userDrawn="1"/>
        </p:nvSpPr>
        <p:spPr>
          <a:xfrm>
            <a:off x="1478585" y="350215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tx1"/>
                </a:solidFill>
                <a:latin typeface="IBM Plex Mono"/>
              </a:rPr>
              <a:t>richiesta</a:t>
            </a:r>
          </a:p>
        </p:txBody>
      </p:sp>
      <p:cxnSp>
        <p:nvCxnSpPr>
          <p:cNvPr id="107" name="Freccia 0.0"/>
          <p:cNvCxnSpPr/>
          <p:nvPr userDrawn="1"/>
        </p:nvCxnSpPr>
        <p:spPr>
          <a:xfrm>
            <a:off x="1295705" y="3794760"/>
            <a:ext cx="3474720" cy="0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108" name="Messaggio 0.1"/>
          <p:cNvSpPr/>
          <p:nvPr userDrawn="1"/>
        </p:nvSpPr>
        <p:spPr>
          <a:xfrm>
            <a:off x="1478585" y="400507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tx1"/>
                </a:solidFill>
                <a:latin typeface="IBM Plex Mono"/>
              </a:rPr>
              <a:t>risposta completa</a:t>
            </a:r>
          </a:p>
        </p:txBody>
      </p:sp>
      <p:cxnSp>
        <p:nvCxnSpPr>
          <p:cNvPr id="109" name="Freccia 0.1"/>
          <p:cNvCxnSpPr/>
          <p:nvPr userDrawn="1"/>
        </p:nvCxnSpPr>
        <p:spPr>
          <a:xfrm flipH="1">
            <a:off x="1295705" y="4297680"/>
            <a:ext cx="3474720" cy="0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110" name="Messaggio 0.2"/>
          <p:cNvSpPr/>
          <p:nvPr userDrawn="1"/>
        </p:nvSpPr>
        <p:spPr>
          <a:xfrm>
            <a:off x="1478585" y="464515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tx1"/>
                </a:solidFill>
                <a:latin typeface="IBM Plex Mono"/>
              </a:rPr>
              <a:t>nuova richiesta</a:t>
            </a:r>
          </a:p>
        </p:txBody>
      </p:sp>
      <p:cxnSp>
        <p:nvCxnSpPr>
          <p:cNvPr id="111" name="Freccia 0.2"/>
          <p:cNvCxnSpPr/>
          <p:nvPr userDrawn="1"/>
        </p:nvCxnSpPr>
        <p:spPr>
          <a:xfrm>
            <a:off x="1295705" y="4937760"/>
            <a:ext cx="3474720" cy="0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112" name="Messaggio 0.3"/>
          <p:cNvSpPr/>
          <p:nvPr userDrawn="1"/>
        </p:nvSpPr>
        <p:spPr>
          <a:xfrm>
            <a:off x="1478585" y="514807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tx1"/>
                </a:solidFill>
                <a:latin typeface="IBM Plex Mono"/>
              </a:rPr>
              <a:t>risposta completa</a:t>
            </a:r>
          </a:p>
        </p:txBody>
      </p:sp>
      <p:cxnSp>
        <p:nvCxnSpPr>
          <p:cNvPr id="113" name="Freccia 0.3"/>
          <p:cNvCxnSpPr/>
          <p:nvPr userDrawn="1"/>
        </p:nvCxnSpPr>
        <p:spPr>
          <a:xfrm flipH="1">
            <a:off x="1295705" y="5440680"/>
            <a:ext cx="3474720" cy="0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114" name="Didascalia 1"/>
          <p:cNvSpPr/>
          <p:nvPr userDrawn="1"/>
        </p:nvSpPr>
        <p:spPr>
          <a:xfrm>
            <a:off x="6324600" y="2514600"/>
            <a:ext cx="5257495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it-IT" sz="1100" b="0">
                <a:solidFill>
                  <a:schemeClr val="tx1"/>
                </a:solidFill>
                <a:latin typeface="IBM Plex Mono"/>
              </a:rPr>
              <a:t>WEBSOCKET · UN CANALE, TOKEN IN STREAMING</a:t>
            </a:r>
          </a:p>
        </p:txBody>
      </p:sp>
      <p:sp>
        <p:nvSpPr>
          <p:cNvPr id="115" name="Client 1"/>
          <p:cNvSpPr/>
          <p:nvPr userDrawn="1"/>
        </p:nvSpPr>
        <p:spPr>
          <a:xfrm>
            <a:off x="6370320" y="2926080"/>
            <a:ext cx="1280160" cy="4114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1400" b="0">
                <a:solidFill>
                  <a:schemeClr val="tx1"/>
                </a:solidFill>
                <a:latin typeface="Inter SemiBold"/>
              </a:rPr>
              <a:t>Client</a:t>
            </a:r>
          </a:p>
        </p:txBody>
      </p:sp>
      <p:cxnSp>
        <p:nvCxnSpPr>
          <p:cNvPr id="116" name="Linea Client 1"/>
          <p:cNvCxnSpPr/>
          <p:nvPr userDrawn="1"/>
        </p:nvCxnSpPr>
        <p:spPr>
          <a:xfrm>
            <a:off x="7010400" y="3337560"/>
            <a:ext cx="0" cy="2560320"/>
          </a:xfrm>
          <a:prstGeom prst="line">
            <a:avLst/>
          </a:prstGeom>
          <a:ln w="9525">
            <a:solidFill>
              <a:schemeClr val="accent3"/>
            </a:solidFill>
            <a:prstDash val="dash"/>
            <a:round/>
          </a:ln>
        </p:spPr>
      </p:cxnSp>
      <p:sp>
        <p:nvSpPr>
          <p:cNvPr id="117" name="Server 1"/>
          <p:cNvSpPr/>
          <p:nvPr userDrawn="1"/>
        </p:nvSpPr>
        <p:spPr>
          <a:xfrm>
            <a:off x="9845040" y="2926080"/>
            <a:ext cx="1280160" cy="4114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109728" tIns="73152" rIns="109728" bIns="73152" rtlCol="0" anchor="ctr">
            <a:noAutofit/>
          </a:bodyPr>
          <a:lstStyle/>
          <a:p>
            <a:pPr algn="ctr"/>
            <a:r>
              <a:rPr lang="it-IT" sz="1400" b="0">
                <a:solidFill>
                  <a:schemeClr val="tx1"/>
                </a:solidFill>
                <a:latin typeface="Inter SemiBold"/>
              </a:rPr>
              <a:t>Server</a:t>
            </a:r>
          </a:p>
        </p:txBody>
      </p:sp>
      <p:cxnSp>
        <p:nvCxnSpPr>
          <p:cNvPr id="118" name="Linea Server 1"/>
          <p:cNvCxnSpPr/>
          <p:nvPr userDrawn="1"/>
        </p:nvCxnSpPr>
        <p:spPr>
          <a:xfrm>
            <a:off x="10485120" y="3337560"/>
            <a:ext cx="0" cy="2560320"/>
          </a:xfrm>
          <a:prstGeom prst="line">
            <a:avLst/>
          </a:prstGeom>
          <a:ln w="9525">
            <a:solidFill>
              <a:schemeClr val="accent3"/>
            </a:solidFill>
            <a:prstDash val="dash"/>
            <a:round/>
          </a:ln>
        </p:spPr>
      </p:cxnSp>
      <p:sp>
        <p:nvSpPr>
          <p:cNvPr id="119" name="Messaggio 1.0"/>
          <p:cNvSpPr/>
          <p:nvPr userDrawn="1"/>
        </p:nvSpPr>
        <p:spPr>
          <a:xfrm>
            <a:off x="7193280" y="350215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tx1"/>
                </a:solidFill>
                <a:latin typeface="IBM Plex Mono"/>
              </a:rPr>
              <a:t>apre il canale</a:t>
            </a:r>
          </a:p>
        </p:txBody>
      </p:sp>
      <p:cxnSp>
        <p:nvCxnSpPr>
          <p:cNvPr id="120" name="Freccia 1.0"/>
          <p:cNvCxnSpPr/>
          <p:nvPr userDrawn="1"/>
        </p:nvCxnSpPr>
        <p:spPr>
          <a:xfrm>
            <a:off x="7010400" y="3794760"/>
            <a:ext cx="3474720" cy="0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121" name="Messaggio 1.1"/>
          <p:cNvSpPr/>
          <p:nvPr userDrawn="1"/>
        </p:nvSpPr>
        <p:spPr>
          <a:xfrm>
            <a:off x="7193280" y="395935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1"/>
                </a:solidFill>
                <a:latin typeface="IBM Plex Mono"/>
              </a:rPr>
              <a:t>token</a:t>
            </a:r>
          </a:p>
        </p:txBody>
      </p:sp>
      <p:cxnSp>
        <p:nvCxnSpPr>
          <p:cNvPr id="122" name="Freccia 1.1"/>
          <p:cNvCxnSpPr/>
          <p:nvPr userDrawn="1"/>
        </p:nvCxnSpPr>
        <p:spPr>
          <a:xfrm flipH="1">
            <a:off x="7010400" y="4251960"/>
            <a:ext cx="3474720" cy="0"/>
          </a:xfrm>
          <a:prstGeom prst="line">
            <a:avLst/>
          </a:prstGeom>
          <a:ln w="15875">
            <a:solidFill>
              <a:schemeClr val="accent1"/>
            </a:solidFill>
            <a:round/>
            <a:tailEnd type="triangle" w="med" len="med"/>
          </a:ln>
        </p:spPr>
      </p:cxnSp>
      <p:sp>
        <p:nvSpPr>
          <p:cNvPr id="123" name="Messaggio 1.2"/>
          <p:cNvSpPr/>
          <p:nvPr userDrawn="1"/>
        </p:nvSpPr>
        <p:spPr>
          <a:xfrm>
            <a:off x="7193280" y="432511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1"/>
                </a:solidFill>
                <a:latin typeface="IBM Plex Mono"/>
              </a:rPr>
              <a:t>token</a:t>
            </a:r>
          </a:p>
        </p:txBody>
      </p:sp>
      <p:cxnSp>
        <p:nvCxnSpPr>
          <p:cNvPr id="124" name="Freccia 1.2"/>
          <p:cNvCxnSpPr/>
          <p:nvPr userDrawn="1"/>
        </p:nvCxnSpPr>
        <p:spPr>
          <a:xfrm flipH="1">
            <a:off x="7010400" y="4617720"/>
            <a:ext cx="3474720" cy="0"/>
          </a:xfrm>
          <a:prstGeom prst="line">
            <a:avLst/>
          </a:prstGeom>
          <a:ln w="15875">
            <a:solidFill>
              <a:schemeClr val="accent1"/>
            </a:solidFill>
            <a:round/>
            <a:tailEnd type="triangle" w="med" len="med"/>
          </a:ln>
        </p:spPr>
      </p:cxnSp>
      <p:sp>
        <p:nvSpPr>
          <p:cNvPr id="125" name="Messaggio 1.3"/>
          <p:cNvSpPr/>
          <p:nvPr userDrawn="1"/>
        </p:nvSpPr>
        <p:spPr>
          <a:xfrm>
            <a:off x="7193280" y="469087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accent1"/>
                </a:solidFill>
                <a:latin typeface="IBM Plex Mono"/>
              </a:rPr>
              <a:t>token</a:t>
            </a:r>
          </a:p>
        </p:txBody>
      </p:sp>
      <p:cxnSp>
        <p:nvCxnSpPr>
          <p:cNvPr id="126" name="Freccia 1.3"/>
          <p:cNvCxnSpPr/>
          <p:nvPr userDrawn="1"/>
        </p:nvCxnSpPr>
        <p:spPr>
          <a:xfrm flipH="1">
            <a:off x="7010400" y="4983480"/>
            <a:ext cx="3474720" cy="0"/>
          </a:xfrm>
          <a:prstGeom prst="line">
            <a:avLst/>
          </a:prstGeom>
          <a:ln w="15875">
            <a:solidFill>
              <a:schemeClr val="accent1"/>
            </a:solidFill>
            <a:round/>
            <a:tailEnd type="triangle" w="med" len="med"/>
          </a:ln>
        </p:spPr>
      </p:cxnSp>
      <p:sp>
        <p:nvSpPr>
          <p:cNvPr id="127" name="Messaggio 1.4"/>
          <p:cNvSpPr/>
          <p:nvPr userDrawn="1"/>
        </p:nvSpPr>
        <p:spPr>
          <a:xfrm>
            <a:off x="7193280" y="514807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it-IT" sz="1100" b="0">
                <a:solidFill>
                  <a:schemeClr val="tx1"/>
                </a:solidFill>
                <a:latin typeface="IBM Plex Mono"/>
              </a:rPr>
              <a:t>fine</a:t>
            </a:r>
          </a:p>
        </p:txBody>
      </p:sp>
      <p:cxnSp>
        <p:nvCxnSpPr>
          <p:cNvPr id="128" name="Freccia 1.4"/>
          <p:cNvCxnSpPr/>
          <p:nvPr userDrawn="1"/>
        </p:nvCxnSpPr>
        <p:spPr>
          <a:xfrm flipH="1">
            <a:off x="7010400" y="5440680"/>
            <a:ext cx="3474720" cy="0"/>
          </a:xfrm>
          <a:prstGeom prst="line">
            <a:avLst/>
          </a:prstGeom>
          <a:ln w="15875">
            <a:solidFill>
              <a:schemeClr val="tx1"/>
            </a:solidFill>
            <a:round/>
            <a:tailEnd type="triangle" w="med" len="med"/>
          </a:ln>
        </p:spPr>
      </p:cxnSp>
      <p:sp>
        <p:nvSpPr>
          <p:cNvPr id="5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21</a:t>
            </a:fld>
            <a:endParaRPr lang="it-I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Adozione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Domande gestite dall’assistente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0" sz="quarter"/>
          </p:nvPr>
        </p:nvSpPr>
        <p:spPr/>
        <p:txBody>
          <a:bodyPr/>
          <a:lstStyle/>
          <a:p>
            <a:pPr/>
            <a:r>
              <a:rPr lang="it-IT"/>
              <a:t>Per settimana, dal lancio</a:t>
            </a:r>
          </a:p>
        </p:txBody>
      </p:sp>
      <p:graphicFrame>
        <p:nvGraphicFramePr>
          <p:cNvPr id="5" name="Chart Placeholder 4"/>
          <p:cNvGraphicFramePr>
            <a:graphicFrameLocks noGrp="1"/>
          </p:cNvGraphicFramePr>
          <p:nvPr>
            <p:ph type="chart" idx="1"/>
          </p:nvPr>
        </p:nvGraphicFramePr>
        <p:xfrm>
          <a:off x="609905" y="2743200"/>
          <a:ext cx="7589520" cy="3246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>
            <a:pPr/>
            <a:r>
              <a:rPr lang="it-IT"/>
              <a:t>×5 in otto settimane</a:t>
            </a:r>
          </a:p>
          <a:p>
            <a:pPr lvl="1"/>
            <a:r>
              <a:rPr lang="it-IT"/>
              <a:t>Senza crescere il team di supporto: le domande ripetitive passano all’assistente.</a:t>
            </a:r>
          </a:p>
        </p:txBody>
      </p:sp>
      <p:sp>
        <p:nvSpPr>
          <p:cNvPr id="7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8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22</a:t>
            </a:fld>
            <a:endParaRPr lang="it-IT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Prompt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Le leve di un prompt strutturato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0" sz="quarter"/>
          </p:nvPr>
        </p:nvSpPr>
        <p:spPr/>
        <p:txBody>
          <a:bodyPr/>
          <a:lstStyle/>
          <a:p>
            <a:pPr/>
            <a:r>
              <a:rPr lang="it-IT"/>
              <a:t>Stessa richiesta, risultato diverso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lang="it-IT"/>
              <a:t>Ruolo e obiettivo</a:t>
            </a:r>
          </a:p>
          <a:p>
            <a:pPr/>
            <a:r>
              <a:rPr lang="it-IT"/>
              <a:t>Contesto e vincoli</a:t>
            </a:r>
          </a:p>
          <a:p>
            <a:pPr/>
            <a:r>
              <a:rPr lang="it-IT"/>
              <a:t>Formato della risposta</a:t>
            </a:r>
          </a:p>
          <a:p>
            <a:pPr/>
            <a:r>
              <a:rPr lang="it-IT"/>
              <a:t>Esempi</a:t>
            </a:r>
          </a:p>
        </p:txBody>
      </p:sp>
      <p:sp>
        <p:nvSpPr>
          <p:cNvPr id="6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7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23</a:t>
            </a:fld>
            <a:endParaRPr lang="it-I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Placeholder 1" descr="image.png"/>
          <p:cNvPicPr>
            <a:picLocks noGrp="1" noChangeAspect="1"/>
          </p:cNvPicPr>
          <p:nvPr>
            <p:ph type="pic" idx="20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Talk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Le persone non scelgono il migliore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lang="it-IT"/>
              <a:t>Scelgono quello che appare migliore, nel momento in cui cercano.</a:t>
            </a:r>
          </a:p>
          <a:p>
            <a:pPr/>
            <a:r>
              <a:rPr lang="it-IT"/>
              <a:t>Il lavoro è farsi trovare lì, con le prove giuste.</a:t>
            </a:r>
          </a:p>
        </p:txBody>
      </p:sp>
      <p:sp>
        <p:nvSpPr>
          <p:cNvPr id="7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24</a:t>
            </a:fld>
            <a:endParaRPr lang="it-I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Recap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Da portare a casa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lang="it-IT"/>
              <a:t>Il modello è statistico: va guidato.</a:t>
            </a:r>
          </a:p>
          <a:p>
            <a:pPr/>
            <a:r>
              <a:rPr lang="it-IT"/>
              <a:t>Il contesto conta più del prompt.</a:t>
            </a:r>
          </a:p>
          <a:p>
            <a:pPr/>
            <a:r>
              <a:rPr lang="it-IT"/>
              <a:t>Un agent è un loop con strumenti.</a:t>
            </a:r>
          </a:p>
          <a:p>
            <a:pPr/>
            <a:r>
              <a:rPr lang="it-IT"/>
              <a:t>Si misura prima, si automatizza dopo.</a:t>
            </a:r>
          </a:p>
        </p:txBody>
      </p:sp>
      <p:sp>
        <p:nvSpPr>
          <p:cNvPr id="6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7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25</a:t>
            </a:fld>
            <a:endParaRPr lang="it-IT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Indice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Contesto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3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Obiettivi e approccio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4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02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25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Piano e investimento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6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03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27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Workshop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8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475569"/>
                </a:solidFill>
              </a:rPr>
              <a:t>04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29" sz="quarter"/>
          </p:nvPr>
        </p:nvSpPr>
        <p:spPr/>
        <p:txBody>
          <a:bodyPr/>
          <a:lstStyle/>
          <a:p>
            <a:pPr/>
            <a:r>
              <a:rPr lang="it-IT" sz="3200">
                <a:latin typeface="Inter SemiBold"/>
              </a:rPr>
              <a:t>Prossimi passi</a:t>
            </a:r>
          </a:p>
          <a:p>
            <a:pPr lvl="1"/>
            <a:r>
              <a:rPr lang="it-IT"/>
              <a:t>Cosa serve per partire entro due settimane.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0" sz="quarter"/>
          </p:nvPr>
        </p:nvSpPr>
        <p:spPr/>
        <p:txBody>
          <a:bodyPr/>
          <a:lstStyle/>
          <a:p>
            <a:pPr/>
            <a:r>
              <a:rPr lang="it-IT">
                <a:solidFill>
                  <a:srgbClr val="FBBF24"/>
                </a:solidFill>
              </a:rPr>
              <a:t>05</a:t>
            </a:r>
          </a:p>
        </p:txBody>
      </p:sp>
      <p:sp>
        <p:nvSpPr>
          <p:cNvPr id="15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26</a:t>
            </a:fld>
            <a:endParaRPr lang="it-IT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pPr/>
            <a:r>
              <a:rPr lang="it-IT"/>
              <a:t>05 · Prossimi passi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Prossimi passi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0" sz="quarter"/>
          </p:nvPr>
        </p:nvSpPr>
        <p:spPr/>
        <p:txBody>
          <a:bodyPr/>
          <a:lstStyle/>
          <a:p>
            <a:pPr/>
            <a:r>
              <a:rPr lang="it-IT"/>
              <a:t>Partenza entro due settimane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3" sz="quarter"/>
          </p:nvPr>
        </p:nvSpPr>
        <p:spPr/>
        <p:txBody>
          <a:bodyPr/>
          <a:lstStyle/>
          <a:p>
            <a:pPr/>
            <a:r>
              <a:rPr lang="it-IT"/>
              <a:t>Allineamento sul perimetro</a:t>
            </a:r>
          </a:p>
          <a:p>
            <a:pPr lvl="1"/>
            <a:r>
              <a:rPr lang="it-IT"/>
              <a:t>Una sessione con il management, 90 minuti.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4" sz="quarter"/>
          </p:nvPr>
        </p:nvSpPr>
        <p:spPr/>
        <p:txBody>
          <a:bodyPr/>
          <a:lstStyle/>
          <a:p>
            <a:pPr/>
            <a:r>
              <a:rPr lang="it-IT"/>
              <a:t>01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35" sz="quarter"/>
          </p:nvPr>
        </p:nvSpPr>
        <p:spPr/>
        <p:txBody>
          <a:bodyPr/>
          <a:lstStyle/>
          <a:p>
            <a:pPr/>
            <a:r>
              <a:rPr lang="it-IT"/>
              <a:t>Firma della proposta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36" sz="quarter"/>
          </p:nvPr>
        </p:nvSpPr>
        <p:spPr/>
        <p:txBody>
          <a:bodyPr/>
          <a:lstStyle/>
          <a:p>
            <a:pPr/>
            <a:r>
              <a:rPr lang="it-IT"/>
              <a:t>02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37" sz="quarter"/>
          </p:nvPr>
        </p:nvSpPr>
        <p:spPr/>
        <p:txBody>
          <a:bodyPr/>
          <a:lstStyle/>
          <a:p>
            <a:pPr/>
            <a:r>
              <a:rPr lang="it-IT"/>
              <a:t>Calendario delle interviste</a:t>
            </a:r>
          </a:p>
          <a:p>
            <a:pPr lvl="1"/>
            <a:r>
              <a:rPr lang="it-IT"/>
              <a:t>Cinque persone chiave, nella prima settimana.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38" sz="quarter"/>
          </p:nvPr>
        </p:nvSpPr>
        <p:spPr/>
        <p:txBody>
          <a:bodyPr/>
          <a:lstStyle/>
          <a:p>
            <a:pPr/>
            <a:r>
              <a:rPr lang="it-IT"/>
              <a:t>03</a:t>
            </a:r>
          </a:p>
        </p:txBody>
      </p:sp>
      <p:sp>
        <p:nvSpPr>
          <p:cNvPr id="13" name="Piè di pagina"/>
          <p:cNvSpPr>
            <a:spLocks noGrp="1"/>
          </p:cNvSpPr>
          <p:nvPr>
            <p:ph type="ftr" sz="quarter" idx="11" hasCustomPrompt="1"/>
          </p:nvPr>
        </p:nvSpPr>
        <p:spPr/>
        <p:txBody>
          <a:bodyPr lIns="0" tIns="0" rIns="0" bIns="0" anchor="ctr">
            <a:normAutofit/>
          </a:bodyPr>
          <a:lstStyle/>
          <a:p>
            <a:r>
              <a:rPr lang="it-IT"/>
              <a:t>Enrico Deleo · Piattaforma operativa: proposta MVP</a:t>
            </a:r>
          </a:p>
        </p:txBody>
      </p:sp>
      <p:sp>
        <p:nvSpPr>
          <p:cNvPr id="14" name="Numero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 anchor="ctr">
            <a:normAutofit/>
          </a:bodyPr>
          <a:lstStyle/>
          <a:p>
            <a:fld id="{B6F15528-21DE-4FAA-801E-634DDDAF4B2B}" type="slidenum">
              <a:rPr lang="it-IT"/>
              <a:t>27</a:t>
            </a:fld>
            <a:endParaRPr lang="it-IT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it-IT"/>
              <a:t>Grazie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>
            <a:pPr/>
            <a:r>
              <a:rPr lang="it-IT"/>
              <a:t>hello@enricodeleo.com</a:t>
            </a:r>
          </a:p>
          <a:p>
            <a:pPr/>
            <a:r>
              <a:rPr lang="it-IT"/>
              <a:t>enricodeleo.com</a:t>
            </a:r>
          </a:p>
          <a:p>
            <a:pPr/>
            <a:r>
              <a:rPr lang="it-IT"/>
              <a:t>linkedin.com/in/enricodeleo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nrico Deleo">
  <a:themeElements>
    <a:clrScheme name="Enrico Deleo">
      <a:dk1>
        <a:srgbClr val="0F172A"/>
      </a:dk1>
      <a:lt1>
        <a:srgbClr val="FFFFFF"/>
      </a:lt1>
      <a:dk2>
        <a:srgbClr val="3C4858"/>
      </a:dk2>
      <a:lt2>
        <a:srgbClr val="F1F5F9"/>
      </a:lt2>
      <a:accent1>
        <a:srgbClr val="B45309"/>
      </a:accent1>
      <a:accent2>
        <a:srgbClr val="0F172A"/>
      </a:accent2>
      <a:accent3>
        <a:srgbClr val="64748B"/>
      </a:accent3>
      <a:accent4>
        <a:srgbClr val="FBBF24"/>
      </a:accent4>
      <a:accent5>
        <a:srgbClr val="94A3B8"/>
      </a:accent5>
      <a:accent6>
        <a:srgbClr val="C0CCDA"/>
      </a:accent6>
      <a:hlink>
        <a:srgbClr val="B45309"/>
      </a:hlink>
      <a:folHlink>
        <a:srgbClr val="64748B"/>
      </a:folHlink>
    </a:clrScheme>
    <a:fontScheme name="Enrico Deleo">
      <a:majorFont>
        <a:latin typeface="Inter SemiBold"/>
        <a:ea typeface=""/>
        <a:cs typeface=""/>
      </a:majorFont>
      <a:minorFont>
        <a:latin typeface="Inter"/>
        <a:ea typeface=""/>
        <a:cs typeface=""/>
      </a:minorFont>
    </a:fontScheme>
    <a:fmtScheme name="Enrico Dele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Enrico Deleo</dc:title>
  <dc:subject/>
  <dc:creator>Enrico Deleo</dc:creator>
  <cp:keywords/>
  <dc:description/>
  <cp:lastModifiedBy>Enrico Deleo</cp:lastModifiedBy>
  <cp:revision>1</cp:revision>
  <dcterms:created xsi:type="dcterms:W3CDTF">2026-10-01T09:00:00Z</dcterms:created>
  <dcterms:modified xsi:type="dcterms:W3CDTF">2026-10-01T09:00:00Z</dcterms:modified>
  <cp:category/>
</cp:coreProperties>
</file>